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63" r:id="rId2"/>
    <p:sldId id="264" r:id="rId3"/>
    <p:sldId id="389" r:id="rId4"/>
    <p:sldId id="388" r:id="rId5"/>
    <p:sldId id="390" r:id="rId6"/>
    <p:sldId id="391" r:id="rId7"/>
    <p:sldId id="392" r:id="rId8"/>
    <p:sldId id="393" r:id="rId9"/>
    <p:sldId id="394" r:id="rId10"/>
    <p:sldId id="395" r:id="rId11"/>
    <p:sldId id="396" r:id="rId12"/>
    <p:sldId id="397" r:id="rId13"/>
    <p:sldId id="321" r:id="rId14"/>
  </p:sldIdLst>
  <p:sldSz cx="12192000" cy="6858000"/>
  <p:notesSz cx="6858000" cy="9144000"/>
  <p:custDataLst>
    <p:tags r:id="rId1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75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87" d="100"/>
          <a:sy n="87" d="100"/>
        </p:scale>
        <p:origin x="518" y="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2022/8/19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2022/8/19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2022/8/19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2022/8/19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2" name="矩形 1"/>
          <p:cNvSpPr/>
          <p:nvPr userDrawn="1"/>
        </p:nvSpPr>
        <p:spPr>
          <a:xfrm>
            <a:off x="7813964" y="0"/>
            <a:ext cx="4378036"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占位符 3"/>
          <p:cNvSpPr>
            <a:spLocks noGrp="1"/>
          </p:cNvSpPr>
          <p:nvPr>
            <p:ph type="body" sz="quarter" idx="10"/>
          </p:nvPr>
        </p:nvSpPr>
        <p:spPr>
          <a:xfrm>
            <a:off x="960723" y="3267182"/>
            <a:ext cx="5772586" cy="647272"/>
          </a:xfrm>
          <a:prstGeom prst="rect">
            <a:avLst/>
          </a:prstGeom>
        </p:spPr>
        <p:txBody>
          <a:bodyPr anchor="t"/>
          <a:lstStyle>
            <a:lvl1pPr marL="0" indent="0">
              <a:buNone/>
              <a:defRPr sz="4000" b="1">
                <a:solidFill>
                  <a:schemeClr val="accent1">
                    <a:lumMod val="75000"/>
                  </a:schemeClr>
                </a:solidFill>
              </a:defRPr>
            </a:lvl1pPr>
          </a:lstStyle>
          <a:p>
            <a:pPr lvl="0"/>
            <a:endParaRPr kumimoji="1" lang="zh-CN" altLang="en-US" dirty="0"/>
          </a:p>
        </p:txBody>
      </p:sp>
      <p:sp>
        <p:nvSpPr>
          <p:cNvPr id="5" name="文本占位符 3"/>
          <p:cNvSpPr>
            <a:spLocks noGrp="1"/>
          </p:cNvSpPr>
          <p:nvPr>
            <p:ph type="body" sz="quarter" idx="11"/>
          </p:nvPr>
        </p:nvSpPr>
        <p:spPr>
          <a:xfrm>
            <a:off x="960722" y="3914455"/>
            <a:ext cx="5772586" cy="277402"/>
          </a:xfrm>
          <a:prstGeom prst="rect">
            <a:avLst/>
          </a:prstGeom>
        </p:spPr>
        <p:txBody>
          <a:bodyPr anchor="t"/>
          <a:lstStyle>
            <a:lvl1pPr marL="0" indent="0">
              <a:buNone/>
              <a:defRPr sz="1800" b="1">
                <a:solidFill>
                  <a:schemeClr val="accent1">
                    <a:lumMod val="75000"/>
                  </a:schemeClr>
                </a:solidFill>
              </a:defRPr>
            </a:lvl1pPr>
          </a:lstStyle>
          <a:p>
            <a:pPr lvl="0"/>
            <a:endParaRPr kumimoji="1" lang="zh-CN" altLang="en-US"/>
          </a:p>
        </p:txBody>
      </p:sp>
      <p:sp>
        <p:nvSpPr>
          <p:cNvPr id="7" name="文本占位符 3"/>
          <p:cNvSpPr>
            <a:spLocks noGrp="1"/>
          </p:cNvSpPr>
          <p:nvPr>
            <p:ph type="body" sz="quarter" idx="12"/>
          </p:nvPr>
        </p:nvSpPr>
        <p:spPr>
          <a:xfrm>
            <a:off x="960722" y="5247526"/>
            <a:ext cx="5772586" cy="277402"/>
          </a:xfrm>
          <a:prstGeom prst="rect">
            <a:avLst/>
          </a:prstGeom>
        </p:spPr>
        <p:txBody>
          <a:bodyPr anchor="t"/>
          <a:lstStyle>
            <a:lvl1pPr marL="0" indent="0">
              <a:buNone/>
              <a:defRPr sz="1400" b="0">
                <a:solidFill>
                  <a:schemeClr val="accent1">
                    <a:lumMod val="75000"/>
                  </a:schemeClr>
                </a:solidFill>
              </a:defRPr>
            </a:lvl1pPr>
          </a:lstStyle>
          <a:p>
            <a:pPr lvl="0"/>
            <a:endParaRPr kumimoji="1"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目录页_六项目录">
    <p:spTree>
      <p:nvGrpSpPr>
        <p:cNvPr id="1" name=""/>
        <p:cNvGrpSpPr/>
        <p:nvPr/>
      </p:nvGrpSpPr>
      <p:grpSpPr>
        <a:xfrm>
          <a:off x="0" y="0"/>
          <a:ext cx="0" cy="0"/>
          <a:chOff x="0" y="0"/>
          <a:chExt cx="0" cy="0"/>
        </a:xfrm>
      </p:grpSpPr>
      <p:sp>
        <p:nvSpPr>
          <p:cNvPr id="2" name="矩形 1"/>
          <p:cNvSpPr/>
          <p:nvPr userDrawn="1"/>
        </p:nvSpPr>
        <p:spPr>
          <a:xfrm>
            <a:off x="0" y="0"/>
            <a:ext cx="4378036"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占位符 3"/>
          <p:cNvSpPr>
            <a:spLocks noGrp="1"/>
          </p:cNvSpPr>
          <p:nvPr>
            <p:ph type="body" sz="quarter" idx="10"/>
          </p:nvPr>
        </p:nvSpPr>
        <p:spPr>
          <a:xfrm>
            <a:off x="6932030" y="870347"/>
            <a:ext cx="3819097" cy="362708"/>
          </a:xfrm>
          <a:prstGeom prst="rect">
            <a:avLst/>
          </a:prstGeom>
        </p:spPr>
        <p:txBody>
          <a:bodyPr anchor="t"/>
          <a:lstStyle>
            <a:lvl1pPr marL="0" indent="0">
              <a:buNone/>
              <a:defRPr sz="2000" b="0">
                <a:solidFill>
                  <a:schemeClr val="tx1">
                    <a:lumMod val="75000"/>
                    <a:lumOff val="25000"/>
                  </a:schemeClr>
                </a:solidFill>
              </a:defRPr>
            </a:lvl1pPr>
          </a:lstStyle>
          <a:p>
            <a:pPr lvl="0"/>
            <a:endParaRPr kumimoji="1" lang="zh-CN" altLang="en-US" dirty="0"/>
          </a:p>
        </p:txBody>
      </p:sp>
      <p:sp>
        <p:nvSpPr>
          <p:cNvPr id="5" name="文本占位符 3"/>
          <p:cNvSpPr>
            <a:spLocks noGrp="1"/>
          </p:cNvSpPr>
          <p:nvPr>
            <p:ph type="body" sz="quarter" idx="11" hasCustomPrompt="1"/>
          </p:nvPr>
        </p:nvSpPr>
        <p:spPr>
          <a:xfrm>
            <a:off x="5800714" y="634820"/>
            <a:ext cx="1131316" cy="833761"/>
          </a:xfrm>
          <a:prstGeom prst="rect">
            <a:avLst/>
          </a:prstGeom>
        </p:spPr>
        <p:txBody>
          <a:bodyPr anchor="t"/>
          <a:lstStyle>
            <a:lvl1pPr marL="0" indent="0">
              <a:buNone/>
              <a:defRPr sz="6000" b="1">
                <a:solidFill>
                  <a:schemeClr val="accent1"/>
                </a:solidFill>
              </a:defRPr>
            </a:lvl1pPr>
          </a:lstStyle>
          <a:p>
            <a:pPr lvl="0"/>
            <a:r>
              <a:rPr kumimoji="1" lang="en-US" altLang="zh-CN"/>
              <a:t>00</a:t>
            </a:r>
            <a:endParaRPr kumimoji="1" lang="zh-CN" altLang="en-US" dirty="0"/>
          </a:p>
        </p:txBody>
      </p:sp>
      <p:sp>
        <p:nvSpPr>
          <p:cNvPr id="6" name="文本占位符 3"/>
          <p:cNvSpPr>
            <a:spLocks noGrp="1"/>
          </p:cNvSpPr>
          <p:nvPr>
            <p:ph type="body" sz="quarter" idx="12"/>
          </p:nvPr>
        </p:nvSpPr>
        <p:spPr>
          <a:xfrm>
            <a:off x="6932030" y="1814944"/>
            <a:ext cx="3819097" cy="362708"/>
          </a:xfrm>
          <a:prstGeom prst="rect">
            <a:avLst/>
          </a:prstGeom>
        </p:spPr>
        <p:txBody>
          <a:bodyPr anchor="t"/>
          <a:lstStyle>
            <a:lvl1pPr marL="0" indent="0">
              <a:buNone/>
              <a:defRPr sz="2000" b="0">
                <a:solidFill>
                  <a:schemeClr val="tx1">
                    <a:lumMod val="75000"/>
                    <a:lumOff val="25000"/>
                  </a:schemeClr>
                </a:solidFill>
              </a:defRPr>
            </a:lvl1pPr>
          </a:lstStyle>
          <a:p>
            <a:pPr lvl="0"/>
            <a:endParaRPr kumimoji="1" lang="zh-CN" altLang="en-US" dirty="0"/>
          </a:p>
        </p:txBody>
      </p:sp>
      <p:sp>
        <p:nvSpPr>
          <p:cNvPr id="7" name="文本占位符 3"/>
          <p:cNvSpPr>
            <a:spLocks noGrp="1"/>
          </p:cNvSpPr>
          <p:nvPr>
            <p:ph type="body" sz="quarter" idx="13" hasCustomPrompt="1"/>
          </p:nvPr>
        </p:nvSpPr>
        <p:spPr>
          <a:xfrm>
            <a:off x="5800714" y="1579417"/>
            <a:ext cx="1131316" cy="833761"/>
          </a:xfrm>
          <a:prstGeom prst="rect">
            <a:avLst/>
          </a:prstGeom>
        </p:spPr>
        <p:txBody>
          <a:bodyPr anchor="t"/>
          <a:lstStyle>
            <a:lvl1pPr marL="0" indent="0">
              <a:buNone/>
              <a:defRPr sz="6000" b="1">
                <a:solidFill>
                  <a:schemeClr val="accent1"/>
                </a:solidFill>
              </a:defRPr>
            </a:lvl1pPr>
          </a:lstStyle>
          <a:p>
            <a:pPr lvl="0"/>
            <a:r>
              <a:rPr kumimoji="1" lang="en-US" altLang="zh-CN"/>
              <a:t>00</a:t>
            </a:r>
            <a:endParaRPr kumimoji="1" lang="zh-CN" altLang="en-US" dirty="0"/>
          </a:p>
        </p:txBody>
      </p:sp>
      <p:sp>
        <p:nvSpPr>
          <p:cNvPr id="15" name="文本占位符 3"/>
          <p:cNvSpPr>
            <a:spLocks noGrp="1"/>
          </p:cNvSpPr>
          <p:nvPr>
            <p:ph type="body" sz="quarter" idx="17"/>
          </p:nvPr>
        </p:nvSpPr>
        <p:spPr>
          <a:xfrm>
            <a:off x="6932030" y="2766468"/>
            <a:ext cx="3819097" cy="362708"/>
          </a:xfrm>
          <a:prstGeom prst="rect">
            <a:avLst/>
          </a:prstGeom>
        </p:spPr>
        <p:txBody>
          <a:bodyPr anchor="t"/>
          <a:lstStyle>
            <a:lvl1pPr marL="0" indent="0">
              <a:buNone/>
              <a:defRPr sz="2000" b="0">
                <a:solidFill>
                  <a:schemeClr val="tx1">
                    <a:lumMod val="75000"/>
                    <a:lumOff val="25000"/>
                  </a:schemeClr>
                </a:solidFill>
              </a:defRPr>
            </a:lvl1pPr>
          </a:lstStyle>
          <a:p>
            <a:pPr lvl="0"/>
            <a:endParaRPr kumimoji="1" lang="zh-CN" altLang="en-US" dirty="0"/>
          </a:p>
        </p:txBody>
      </p:sp>
      <p:sp>
        <p:nvSpPr>
          <p:cNvPr id="16" name="文本占位符 3"/>
          <p:cNvSpPr>
            <a:spLocks noGrp="1"/>
          </p:cNvSpPr>
          <p:nvPr>
            <p:ph type="body" sz="quarter" idx="18" hasCustomPrompt="1"/>
          </p:nvPr>
        </p:nvSpPr>
        <p:spPr>
          <a:xfrm>
            <a:off x="5800714" y="2530941"/>
            <a:ext cx="1131316" cy="833761"/>
          </a:xfrm>
          <a:prstGeom prst="rect">
            <a:avLst/>
          </a:prstGeom>
        </p:spPr>
        <p:txBody>
          <a:bodyPr anchor="t"/>
          <a:lstStyle>
            <a:lvl1pPr marL="0" indent="0">
              <a:buNone/>
              <a:defRPr sz="6000" b="1">
                <a:solidFill>
                  <a:schemeClr val="accent1"/>
                </a:solidFill>
              </a:defRPr>
            </a:lvl1pPr>
          </a:lstStyle>
          <a:p>
            <a:pPr lvl="0"/>
            <a:r>
              <a:rPr kumimoji="1" lang="en-US" altLang="zh-CN"/>
              <a:t>00</a:t>
            </a:r>
            <a:endParaRPr kumimoji="1" lang="zh-CN" altLang="en-US" dirty="0"/>
          </a:p>
        </p:txBody>
      </p:sp>
      <p:sp>
        <p:nvSpPr>
          <p:cNvPr id="17" name="文本占位符 3"/>
          <p:cNvSpPr>
            <a:spLocks noGrp="1"/>
          </p:cNvSpPr>
          <p:nvPr>
            <p:ph type="body" sz="quarter" idx="19"/>
          </p:nvPr>
        </p:nvSpPr>
        <p:spPr>
          <a:xfrm>
            <a:off x="6932030" y="3711065"/>
            <a:ext cx="3819097" cy="362708"/>
          </a:xfrm>
          <a:prstGeom prst="rect">
            <a:avLst/>
          </a:prstGeom>
        </p:spPr>
        <p:txBody>
          <a:bodyPr anchor="t"/>
          <a:lstStyle>
            <a:lvl1pPr marL="0" indent="0">
              <a:buNone/>
              <a:defRPr sz="2000" b="0">
                <a:solidFill>
                  <a:schemeClr val="tx1">
                    <a:lumMod val="75000"/>
                    <a:lumOff val="25000"/>
                  </a:schemeClr>
                </a:solidFill>
              </a:defRPr>
            </a:lvl1pPr>
          </a:lstStyle>
          <a:p>
            <a:pPr lvl="0"/>
            <a:endParaRPr kumimoji="1" lang="zh-CN" altLang="en-US" dirty="0"/>
          </a:p>
        </p:txBody>
      </p:sp>
      <p:sp>
        <p:nvSpPr>
          <p:cNvPr id="18" name="文本占位符 3"/>
          <p:cNvSpPr>
            <a:spLocks noGrp="1"/>
          </p:cNvSpPr>
          <p:nvPr>
            <p:ph type="body" sz="quarter" idx="20" hasCustomPrompt="1"/>
          </p:nvPr>
        </p:nvSpPr>
        <p:spPr>
          <a:xfrm>
            <a:off x="5800714" y="3475538"/>
            <a:ext cx="1131316" cy="833761"/>
          </a:xfrm>
          <a:prstGeom prst="rect">
            <a:avLst/>
          </a:prstGeom>
        </p:spPr>
        <p:txBody>
          <a:bodyPr anchor="t"/>
          <a:lstStyle>
            <a:lvl1pPr marL="0" indent="0">
              <a:buNone/>
              <a:defRPr sz="6000" b="1">
                <a:solidFill>
                  <a:schemeClr val="accent1"/>
                </a:solidFill>
              </a:defRPr>
            </a:lvl1pPr>
          </a:lstStyle>
          <a:p>
            <a:pPr lvl="0"/>
            <a:r>
              <a:rPr kumimoji="1" lang="en-US" altLang="zh-CN"/>
              <a:t>00</a:t>
            </a:r>
            <a:endParaRPr kumimoji="1" lang="zh-CN" altLang="en-US" dirty="0"/>
          </a:p>
        </p:txBody>
      </p:sp>
      <p:sp>
        <p:nvSpPr>
          <p:cNvPr id="19" name="文本占位符 3"/>
          <p:cNvSpPr>
            <a:spLocks noGrp="1"/>
          </p:cNvSpPr>
          <p:nvPr>
            <p:ph type="body" sz="quarter" idx="21"/>
          </p:nvPr>
        </p:nvSpPr>
        <p:spPr>
          <a:xfrm>
            <a:off x="6932030" y="4655662"/>
            <a:ext cx="3819097" cy="362708"/>
          </a:xfrm>
          <a:prstGeom prst="rect">
            <a:avLst/>
          </a:prstGeom>
        </p:spPr>
        <p:txBody>
          <a:bodyPr anchor="t"/>
          <a:lstStyle>
            <a:lvl1pPr marL="0" indent="0">
              <a:buNone/>
              <a:defRPr sz="2000" b="0">
                <a:solidFill>
                  <a:schemeClr val="tx1">
                    <a:lumMod val="75000"/>
                    <a:lumOff val="25000"/>
                  </a:schemeClr>
                </a:solidFill>
              </a:defRPr>
            </a:lvl1pPr>
          </a:lstStyle>
          <a:p>
            <a:pPr lvl="0"/>
            <a:endParaRPr kumimoji="1" lang="zh-CN" altLang="en-US" dirty="0"/>
          </a:p>
        </p:txBody>
      </p:sp>
      <p:sp>
        <p:nvSpPr>
          <p:cNvPr id="20" name="文本占位符 3"/>
          <p:cNvSpPr>
            <a:spLocks noGrp="1"/>
          </p:cNvSpPr>
          <p:nvPr>
            <p:ph type="body" sz="quarter" idx="22" hasCustomPrompt="1"/>
          </p:nvPr>
        </p:nvSpPr>
        <p:spPr>
          <a:xfrm>
            <a:off x="5800714" y="4420135"/>
            <a:ext cx="1131316" cy="833761"/>
          </a:xfrm>
          <a:prstGeom prst="rect">
            <a:avLst/>
          </a:prstGeom>
        </p:spPr>
        <p:txBody>
          <a:bodyPr anchor="t"/>
          <a:lstStyle>
            <a:lvl1pPr marL="0" indent="0">
              <a:buNone/>
              <a:defRPr sz="6000" b="1">
                <a:solidFill>
                  <a:schemeClr val="accent1"/>
                </a:solidFill>
              </a:defRPr>
            </a:lvl1pPr>
          </a:lstStyle>
          <a:p>
            <a:pPr lvl="0"/>
            <a:r>
              <a:rPr kumimoji="1" lang="en-US" altLang="zh-CN"/>
              <a:t>00</a:t>
            </a:r>
            <a:endParaRPr kumimoji="1" lang="zh-CN" altLang="en-US" dirty="0"/>
          </a:p>
        </p:txBody>
      </p:sp>
      <p:sp>
        <p:nvSpPr>
          <p:cNvPr id="21" name="文本占位符 3"/>
          <p:cNvSpPr>
            <a:spLocks noGrp="1"/>
          </p:cNvSpPr>
          <p:nvPr>
            <p:ph type="body" sz="quarter" idx="23"/>
          </p:nvPr>
        </p:nvSpPr>
        <p:spPr>
          <a:xfrm>
            <a:off x="6932030" y="5600259"/>
            <a:ext cx="3819097" cy="362708"/>
          </a:xfrm>
          <a:prstGeom prst="rect">
            <a:avLst/>
          </a:prstGeom>
        </p:spPr>
        <p:txBody>
          <a:bodyPr anchor="t"/>
          <a:lstStyle>
            <a:lvl1pPr marL="0" indent="0">
              <a:buNone/>
              <a:defRPr sz="2000" b="0">
                <a:solidFill>
                  <a:schemeClr val="tx1">
                    <a:lumMod val="75000"/>
                    <a:lumOff val="25000"/>
                  </a:schemeClr>
                </a:solidFill>
              </a:defRPr>
            </a:lvl1pPr>
          </a:lstStyle>
          <a:p>
            <a:pPr lvl="0"/>
            <a:endParaRPr kumimoji="1" lang="zh-CN" altLang="en-US" dirty="0"/>
          </a:p>
        </p:txBody>
      </p:sp>
      <p:sp>
        <p:nvSpPr>
          <p:cNvPr id="22" name="文本占位符 3"/>
          <p:cNvSpPr>
            <a:spLocks noGrp="1"/>
          </p:cNvSpPr>
          <p:nvPr>
            <p:ph type="body" sz="quarter" idx="24" hasCustomPrompt="1"/>
          </p:nvPr>
        </p:nvSpPr>
        <p:spPr>
          <a:xfrm>
            <a:off x="5800714" y="5364732"/>
            <a:ext cx="1131316" cy="833761"/>
          </a:xfrm>
          <a:prstGeom prst="rect">
            <a:avLst/>
          </a:prstGeom>
        </p:spPr>
        <p:txBody>
          <a:bodyPr anchor="t"/>
          <a:lstStyle>
            <a:lvl1pPr marL="0" indent="0">
              <a:buNone/>
              <a:defRPr sz="6000" b="1">
                <a:solidFill>
                  <a:schemeClr val="accent1"/>
                </a:solidFill>
              </a:defRPr>
            </a:lvl1pPr>
          </a:lstStyle>
          <a:p>
            <a:pPr lvl="0"/>
            <a:r>
              <a:rPr kumimoji="1" lang="en-US" altLang="zh-CN"/>
              <a:t>00</a:t>
            </a:r>
            <a:endParaRPr kumimoji="1" lang="zh-CN" altLang="en-US" dirty="0"/>
          </a:p>
        </p:txBody>
      </p:sp>
      <p:sp>
        <p:nvSpPr>
          <p:cNvPr id="23" name="文本占位符 3"/>
          <p:cNvSpPr>
            <a:spLocks noGrp="1"/>
          </p:cNvSpPr>
          <p:nvPr>
            <p:ph type="body" sz="quarter" idx="16" hasCustomPrompt="1"/>
          </p:nvPr>
        </p:nvSpPr>
        <p:spPr>
          <a:xfrm>
            <a:off x="882142" y="2863450"/>
            <a:ext cx="2613752" cy="565550"/>
          </a:xfrm>
          <a:prstGeom prst="rect">
            <a:avLst/>
          </a:prstGeom>
          <a:ln>
            <a:solidFill>
              <a:schemeClr val="bg1"/>
            </a:solidFill>
          </a:ln>
        </p:spPr>
        <p:txBody>
          <a:bodyPr anchor="ctr"/>
          <a:lstStyle>
            <a:lvl1pPr marL="0" indent="0" algn="ctr">
              <a:buNone/>
              <a:defRPr sz="3600" b="1">
                <a:solidFill>
                  <a:schemeClr val="bg1"/>
                </a:solidFill>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容页">
    <p:spTree>
      <p:nvGrpSpPr>
        <p:cNvPr id="1" name=""/>
        <p:cNvGrpSpPr/>
        <p:nvPr/>
      </p:nvGrpSpPr>
      <p:grpSpPr>
        <a:xfrm>
          <a:off x="0" y="0"/>
          <a:ext cx="0" cy="0"/>
          <a:chOff x="0" y="0"/>
          <a:chExt cx="0" cy="0"/>
        </a:xfrm>
      </p:grpSpPr>
      <p:sp>
        <p:nvSpPr>
          <p:cNvPr id="4" name="矩形 3"/>
          <p:cNvSpPr/>
          <p:nvPr userDrawn="1"/>
        </p:nvSpPr>
        <p:spPr>
          <a:xfrm>
            <a:off x="0" y="1"/>
            <a:ext cx="12192000" cy="65116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文本占位符 3"/>
          <p:cNvSpPr>
            <a:spLocks noGrp="1"/>
          </p:cNvSpPr>
          <p:nvPr>
            <p:ph type="body" sz="quarter" idx="10"/>
          </p:nvPr>
        </p:nvSpPr>
        <p:spPr>
          <a:xfrm>
            <a:off x="886691" y="144228"/>
            <a:ext cx="3819097" cy="362708"/>
          </a:xfrm>
          <a:prstGeom prst="rect">
            <a:avLst/>
          </a:prstGeom>
        </p:spPr>
        <p:txBody>
          <a:bodyPr anchor="t"/>
          <a:lstStyle>
            <a:lvl1pPr marL="0" indent="0">
              <a:buNone/>
              <a:defRPr sz="1800" b="1">
                <a:solidFill>
                  <a:schemeClr val="bg1"/>
                </a:solidFill>
              </a:defRPr>
            </a:lvl1pPr>
          </a:lstStyle>
          <a:p>
            <a:pPr lvl="0"/>
            <a:endParaRPr kumimoji="1" lang="zh-CN" altLang="en-US" dirty="0"/>
          </a:p>
        </p:txBody>
      </p:sp>
      <p:sp>
        <p:nvSpPr>
          <p:cNvPr id="6" name="文本占位符 3"/>
          <p:cNvSpPr>
            <a:spLocks noGrp="1"/>
          </p:cNvSpPr>
          <p:nvPr>
            <p:ph type="body" sz="quarter" idx="11" hasCustomPrompt="1"/>
          </p:nvPr>
        </p:nvSpPr>
        <p:spPr>
          <a:xfrm>
            <a:off x="161913" y="85346"/>
            <a:ext cx="724778" cy="480471"/>
          </a:xfrm>
          <a:prstGeom prst="rect">
            <a:avLst/>
          </a:prstGeom>
        </p:spPr>
        <p:txBody>
          <a:bodyPr anchor="ctr"/>
          <a:lstStyle>
            <a:lvl1pPr marL="0" indent="0">
              <a:buNone/>
              <a:defRPr sz="3600" b="1">
                <a:solidFill>
                  <a:schemeClr val="bg1"/>
                </a:solidFill>
              </a:defRPr>
            </a:lvl1pPr>
          </a:lstStyle>
          <a:p>
            <a:pPr lvl="0"/>
            <a:r>
              <a:rPr kumimoji="1" lang="en-US" altLang="zh-CN"/>
              <a:t>00</a:t>
            </a:r>
            <a:endParaRPr kumimoji="1"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2022/8/19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2022/8/19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2022/8/19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2022/8/19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2022/8/19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2022/8/19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2022/8/19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2022/8/19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2022/8/19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kaggle.com/competitions/hubmap-organ-segmentation" TargetMode="Externa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7.xml"/><Relationship Id="rId1" Type="http://schemas.openxmlformats.org/officeDocument/2006/relationships/tags" Target="../tags/tag2.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909955" y="3105150"/>
            <a:ext cx="6471920" cy="647065"/>
          </a:xfrm>
        </p:spPr>
        <p:txBody>
          <a:bodyPr>
            <a:noAutofit/>
          </a:bodyPr>
          <a:lstStyle/>
          <a:p>
            <a:r>
              <a:rPr lang="en-US" altLang="zh-CN" sz="4400" dirty="0" err="1">
                <a:solidFill>
                  <a:srgbClr val="2E75B6"/>
                </a:solidFill>
                <a:effectLst/>
                <a:latin typeface="Calibri" panose="020F0502020204030204" charset="0"/>
                <a:cs typeface="Calibri" panose="020F0502020204030204" charset="0"/>
                <a:sym typeface="+mn-ea"/>
              </a:rPr>
              <a:t>HuBMAP</a:t>
            </a:r>
            <a:r>
              <a:rPr lang="en-US" altLang="zh-CN" sz="4400" dirty="0">
                <a:solidFill>
                  <a:srgbClr val="2E75B6"/>
                </a:solidFill>
                <a:effectLst/>
                <a:latin typeface="Calibri" panose="020F0502020204030204" charset="0"/>
                <a:cs typeface="Calibri" panose="020F0502020204030204" charset="0"/>
                <a:sym typeface="+mn-ea"/>
              </a:rPr>
              <a:t> + HPA – </a:t>
            </a:r>
            <a:br>
              <a:rPr lang="en-US" altLang="zh-CN" sz="4400" dirty="0">
                <a:solidFill>
                  <a:srgbClr val="2E75B6"/>
                </a:solidFill>
                <a:effectLst/>
                <a:latin typeface="Calibri" panose="020F0502020204030204" charset="0"/>
                <a:cs typeface="Calibri" panose="020F0502020204030204" charset="0"/>
                <a:sym typeface="+mn-ea"/>
              </a:rPr>
            </a:br>
            <a:r>
              <a:rPr lang="en-US" altLang="zh-CN" sz="4400" dirty="0">
                <a:solidFill>
                  <a:srgbClr val="2E75B6"/>
                </a:solidFill>
                <a:effectLst/>
                <a:latin typeface="Calibri" panose="020F0502020204030204" charset="0"/>
                <a:cs typeface="Calibri" panose="020F0502020204030204" charset="0"/>
                <a:sym typeface="+mn-ea"/>
              </a:rPr>
              <a:t>Hacking the Human Body</a:t>
            </a:r>
            <a:endParaRPr lang="en-US" altLang="zh-CN" sz="4400" b="1" i="0" dirty="0">
              <a:solidFill>
                <a:srgbClr val="2E75B6"/>
              </a:solidFill>
              <a:effectLst/>
              <a:latin typeface="Calibri" panose="020F0502020204030204" charset="0"/>
              <a:cs typeface="Calibri" panose="020F0502020204030204" charset="0"/>
            </a:endParaRPr>
          </a:p>
          <a:p>
            <a:endParaRPr kumimoji="1" lang="en-US" altLang="zh-CN" sz="4400" b="1" i="0" dirty="0">
              <a:solidFill>
                <a:srgbClr val="2E75B6"/>
              </a:solidFill>
              <a:effectLst/>
              <a:latin typeface="Calibri" panose="020F0502020204030204" charset="0"/>
              <a:cs typeface="Calibri" panose="020F0502020204030204" charset="0"/>
            </a:endParaRPr>
          </a:p>
        </p:txBody>
      </p:sp>
      <p:sp>
        <p:nvSpPr>
          <p:cNvPr id="3" name="文本占位符 2"/>
          <p:cNvSpPr>
            <a:spLocks noGrp="1"/>
          </p:cNvSpPr>
          <p:nvPr>
            <p:ph type="body" sz="quarter" idx="11"/>
          </p:nvPr>
        </p:nvSpPr>
        <p:spPr>
          <a:xfrm>
            <a:off x="909922" y="4573585"/>
            <a:ext cx="5772586" cy="277402"/>
          </a:xfrm>
        </p:spPr>
        <p:txBody>
          <a:bodyPr>
            <a:noAutofit/>
          </a:bodyPr>
          <a:lstStyle/>
          <a:p>
            <a:r>
              <a:rPr lang="en-US" altLang="zh-CN" sz="1700" dirty="0">
                <a:sym typeface="+mn-ea"/>
              </a:rPr>
              <a:t>Progress Meeting -Group Kaggle</a:t>
            </a:r>
          </a:p>
          <a:p>
            <a:r>
              <a:rPr lang="en-US" altLang="zh-CN" sz="1700" dirty="0">
                <a:sym typeface="+mn-ea"/>
              </a:rPr>
              <a:t>Contributor: </a:t>
            </a:r>
            <a:r>
              <a:rPr lang="en-US" altLang="zh-CN" sz="1700" dirty="0" err="1">
                <a:sym typeface="+mn-ea"/>
              </a:rPr>
              <a:t>Qiaochu</a:t>
            </a:r>
            <a:r>
              <a:rPr lang="en-US" altLang="zh-CN" sz="1700" dirty="0">
                <a:sym typeface="+mn-ea"/>
              </a:rPr>
              <a:t> Zhao, </a:t>
            </a:r>
            <a:r>
              <a:rPr lang="en-US" altLang="zh-CN" sz="1700" dirty="0" err="1">
                <a:sym typeface="+mn-ea"/>
              </a:rPr>
              <a:t>Botao</a:t>
            </a:r>
            <a:r>
              <a:rPr lang="en-US" altLang="zh-CN" sz="1700" dirty="0">
                <a:sym typeface="+mn-ea"/>
              </a:rPr>
              <a:t> Jiang, Bei </a:t>
            </a:r>
            <a:r>
              <a:rPr lang="en-US" altLang="zh-CN" sz="1700" dirty="0" err="1">
                <a:sym typeface="+mn-ea"/>
              </a:rPr>
              <a:t>Jin</a:t>
            </a:r>
            <a:r>
              <a:rPr lang="en-US" altLang="zh-CN" sz="1700" dirty="0">
                <a:sym typeface="+mn-ea"/>
              </a:rPr>
              <a:t>, </a:t>
            </a:r>
            <a:r>
              <a:rPr lang="en-US" altLang="zh-CN" sz="1700" dirty="0" err="1">
                <a:sym typeface="+mn-ea"/>
              </a:rPr>
              <a:t>Juntuo</a:t>
            </a:r>
            <a:r>
              <a:rPr lang="en-US" altLang="zh-CN" sz="1700" dirty="0">
                <a:sym typeface="+mn-ea"/>
              </a:rPr>
              <a:t> Wang, </a:t>
            </a:r>
            <a:r>
              <a:rPr lang="en-US" altLang="zh-CN" sz="1700" dirty="0" err="1">
                <a:sym typeface="+mn-ea"/>
              </a:rPr>
              <a:t>Sitang</a:t>
            </a:r>
            <a:r>
              <a:rPr lang="en-US" altLang="zh-CN" sz="1700" dirty="0">
                <a:sym typeface="+mn-ea"/>
              </a:rPr>
              <a:t> Gong,  </a:t>
            </a:r>
            <a:r>
              <a:rPr lang="en-US" altLang="zh-CN" sz="1700" dirty="0" err="1">
                <a:sym typeface="+mn-ea"/>
              </a:rPr>
              <a:t>Suqi</a:t>
            </a:r>
            <a:r>
              <a:rPr lang="en-US" altLang="zh-CN" sz="1700" dirty="0">
                <a:sym typeface="+mn-ea"/>
              </a:rPr>
              <a:t> Zhang, Lin</a:t>
            </a:r>
          </a:p>
          <a:p>
            <a:endParaRPr kumimoji="1" lang="en-US" altLang="zh-CN" sz="1000" dirty="0">
              <a:sym typeface="+mn-ea"/>
            </a:endParaRPr>
          </a:p>
          <a:p>
            <a:endParaRPr kumimoji="1" lang="en-US" altLang="zh-CN" sz="1000" dirty="0">
              <a:sym typeface="+mn-ea"/>
            </a:endParaRPr>
          </a:p>
          <a:p>
            <a:endParaRPr kumimoji="1" lang="en-US" altLang="zh-CN" sz="1000" dirty="0">
              <a:sym typeface="+mn-ea"/>
            </a:endParaRPr>
          </a:p>
          <a:p>
            <a:endParaRPr kumimoji="1" lang="en-US" altLang="zh-CN" sz="1000" dirty="0">
              <a:sym typeface="+mn-ea"/>
            </a:endParaRPr>
          </a:p>
          <a:p>
            <a:endParaRPr kumimoji="1" lang="en-US" altLang="zh-CN" sz="1000" dirty="0">
              <a:sym typeface="+mn-ea"/>
            </a:endParaRPr>
          </a:p>
        </p:txBody>
      </p:sp>
      <p:sp>
        <p:nvSpPr>
          <p:cNvPr id="7" name="文本框 6"/>
          <p:cNvSpPr txBox="1"/>
          <p:nvPr/>
        </p:nvSpPr>
        <p:spPr>
          <a:xfrm>
            <a:off x="137795" y="6449060"/>
            <a:ext cx="3766820" cy="245110"/>
          </a:xfrm>
          <a:prstGeom prst="rect">
            <a:avLst/>
          </a:prstGeom>
          <a:noFill/>
        </p:spPr>
        <p:txBody>
          <a:bodyPr wrap="none" rtlCol="0">
            <a:spAutoFit/>
          </a:bodyPr>
          <a:lstStyle/>
          <a:p>
            <a:pPr algn="l"/>
            <a:r>
              <a:rPr lang="zh-CN" altLang="en-US" sz="1000">
                <a:solidFill>
                  <a:schemeClr val="bg1">
                    <a:lumMod val="65000"/>
                  </a:schemeClr>
                </a:solidFill>
                <a:hlinkClick r:id="rId2" action="ppaction://hlinkfile"/>
              </a:rPr>
              <a:t>https://www.kaggle.com/competitions/hubmap-organ-segmentation</a:t>
            </a:r>
            <a:endParaRPr lang="zh-CN" altLang="en-US" sz="1000">
              <a:solidFill>
                <a:schemeClr val="bg1">
                  <a:lumMod val="65000"/>
                </a:schemeClr>
              </a:solidFill>
            </a:endParaRPr>
          </a:p>
        </p:txBody>
      </p:sp>
      <p:pic>
        <p:nvPicPr>
          <p:cNvPr id="8" name="图片 7"/>
          <p:cNvPicPr>
            <a:picLocks noChangeAspect="1"/>
          </p:cNvPicPr>
          <p:nvPr/>
        </p:nvPicPr>
        <p:blipFill>
          <a:blip r:embed="rId3"/>
          <a:stretch>
            <a:fillRect/>
          </a:stretch>
        </p:blipFill>
        <p:spPr>
          <a:xfrm>
            <a:off x="909955" y="699135"/>
            <a:ext cx="6149340" cy="19278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B937C0A-E3D4-948A-C0CD-C78B466D4A54}"/>
              </a:ext>
            </a:extLst>
          </p:cNvPr>
          <p:cNvSpPr txBox="1"/>
          <p:nvPr/>
        </p:nvSpPr>
        <p:spPr>
          <a:xfrm>
            <a:off x="216535" y="841375"/>
            <a:ext cx="7219950" cy="553085"/>
          </a:xfrm>
          <a:prstGeom prst="rect">
            <a:avLst/>
          </a:prstGeom>
          <a:noFill/>
        </p:spPr>
        <p:txBody>
          <a:bodyPr wrap="square" rtlCol="0">
            <a:spAutoFit/>
          </a:bodyPr>
          <a:lstStyle/>
          <a:p>
            <a:r>
              <a:rPr lang="en-US" altLang="zh-CN" sz="3000" b="1" dirty="0">
                <a:solidFill>
                  <a:schemeClr val="accent1"/>
                </a:solidFill>
              </a:rPr>
              <a:t>SEMI-SUPERVISED LEARNING</a:t>
            </a:r>
          </a:p>
        </p:txBody>
      </p:sp>
      <p:sp>
        <p:nvSpPr>
          <p:cNvPr id="3" name="文本框 2">
            <a:extLst>
              <a:ext uri="{FF2B5EF4-FFF2-40B4-BE49-F238E27FC236}">
                <a16:creationId xmlns:a16="http://schemas.microsoft.com/office/drawing/2014/main" id="{CE2F46F3-7A4E-611F-05C3-53D43DEA0C86}"/>
              </a:ext>
            </a:extLst>
          </p:cNvPr>
          <p:cNvSpPr txBox="1"/>
          <p:nvPr/>
        </p:nvSpPr>
        <p:spPr>
          <a:xfrm>
            <a:off x="216385" y="1513647"/>
            <a:ext cx="11836467" cy="1477328"/>
          </a:xfrm>
          <a:prstGeom prst="rect">
            <a:avLst/>
          </a:prstGeom>
          <a:noFill/>
        </p:spPr>
        <p:txBody>
          <a:bodyPr wrap="square" rtlCol="0">
            <a:spAutoFit/>
          </a:bodyPr>
          <a:lstStyle/>
          <a:p>
            <a:r>
              <a:rPr lang="en-US" altLang="zh-CN" dirty="0"/>
              <a:t>We have collected some unlabeled dataset from internet. Expanding the training dataset by semi-supervised learning is worth to try. </a:t>
            </a:r>
          </a:p>
          <a:p>
            <a:endParaRPr lang="en-US" altLang="zh-CN" dirty="0"/>
          </a:p>
          <a:p>
            <a:r>
              <a:rPr lang="en-US" altLang="zh-CN" dirty="0"/>
              <a:t>Semi-supervised learning is not as easy to implement on semantic segmentation tasks as on other tasks. Because we judge the performance of the model based on dice score which need corresponding mask.</a:t>
            </a:r>
          </a:p>
        </p:txBody>
      </p:sp>
      <p:sp>
        <p:nvSpPr>
          <p:cNvPr id="4" name="矩形 3">
            <a:extLst>
              <a:ext uri="{FF2B5EF4-FFF2-40B4-BE49-F238E27FC236}">
                <a16:creationId xmlns:a16="http://schemas.microsoft.com/office/drawing/2014/main" id="{FA8E4664-AE51-C209-1A5F-EF933DC0D19A}"/>
              </a:ext>
            </a:extLst>
          </p:cNvPr>
          <p:cNvSpPr/>
          <p:nvPr/>
        </p:nvSpPr>
        <p:spPr>
          <a:xfrm>
            <a:off x="635" y="0"/>
            <a:ext cx="12192000" cy="58972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b="1" dirty="0"/>
          </a:p>
        </p:txBody>
      </p:sp>
      <p:sp>
        <p:nvSpPr>
          <p:cNvPr id="5" name="文本占位符 1">
            <a:extLst>
              <a:ext uri="{FF2B5EF4-FFF2-40B4-BE49-F238E27FC236}">
                <a16:creationId xmlns:a16="http://schemas.microsoft.com/office/drawing/2014/main" id="{1080C9E3-936C-0DF5-4A90-FF74386C56A4}"/>
              </a:ext>
            </a:extLst>
          </p:cNvPr>
          <p:cNvSpPr>
            <a:spLocks noGrp="1"/>
          </p:cNvSpPr>
          <p:nvPr/>
        </p:nvSpPr>
        <p:spPr>
          <a:xfrm>
            <a:off x="859386" y="113748"/>
            <a:ext cx="3819097" cy="362708"/>
          </a:xfrm>
          <a:prstGeom prst="rect">
            <a:avLst/>
          </a:prstGeom>
        </p:spPr>
        <p:txBody>
          <a:bodyPr vert="horz" lIns="91440" tIns="45720" rIns="91440" bIns="45720" rtlCol="0" anchor="t">
            <a:normAutofit fontScale="85000" lnSpcReduction="20000"/>
          </a:bodyPr>
          <a:lstStyle>
            <a:lvl1pPr marL="0" indent="0" algn="l" defTabSz="914400" rtl="0" eaLnBrk="1" latinLnBrk="0" hangingPunct="1">
              <a:lnSpc>
                <a:spcPct val="90000"/>
              </a:lnSpc>
              <a:spcBef>
                <a:spcPts val="1000"/>
              </a:spcBef>
              <a:buFont typeface="Arial" panose="020B0604020202020204" pitchFamily="34" charset="0"/>
              <a:buNone/>
              <a:defRPr sz="18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40000"/>
              </a:lnSpc>
            </a:pPr>
            <a:r>
              <a:rPr lang="en-US" altLang="zh-CN" dirty="0"/>
              <a:t>SEMI-SUPERVISED LEARNING</a:t>
            </a:r>
          </a:p>
        </p:txBody>
      </p:sp>
      <p:sp>
        <p:nvSpPr>
          <p:cNvPr id="6" name="文本占位符 2">
            <a:extLst>
              <a:ext uri="{FF2B5EF4-FFF2-40B4-BE49-F238E27FC236}">
                <a16:creationId xmlns:a16="http://schemas.microsoft.com/office/drawing/2014/main" id="{5A22709F-29A3-E5F9-8541-DD5E49CA3E7A}"/>
              </a:ext>
            </a:extLst>
          </p:cNvPr>
          <p:cNvSpPr>
            <a:spLocks noGrp="1"/>
          </p:cNvSpPr>
          <p:nvPr/>
        </p:nvSpPr>
        <p:spPr>
          <a:xfrm>
            <a:off x="134608" y="54866"/>
            <a:ext cx="724778" cy="480471"/>
          </a:xfrm>
          <a:prstGeom prst="rect">
            <a:avLst/>
          </a:prstGeom>
        </p:spPr>
        <p:txBody>
          <a:bodyPr vert="horz" lIns="91440" tIns="45720" rIns="91440" bIns="45720" rtlCol="0" anchor="ctr">
            <a:normAutofit fontScale="9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06</a:t>
            </a:r>
            <a:endParaRPr kumimoji="1" lang="zh-CN" altLang="en-US" dirty="0"/>
          </a:p>
        </p:txBody>
      </p:sp>
      <p:sp>
        <p:nvSpPr>
          <p:cNvPr id="8" name="文本框 7">
            <a:extLst>
              <a:ext uri="{FF2B5EF4-FFF2-40B4-BE49-F238E27FC236}">
                <a16:creationId xmlns:a16="http://schemas.microsoft.com/office/drawing/2014/main" id="{7CE4CBFF-4A98-970B-F4B8-876E9622CF6A}"/>
              </a:ext>
            </a:extLst>
          </p:cNvPr>
          <p:cNvSpPr txBox="1"/>
          <p:nvPr/>
        </p:nvSpPr>
        <p:spPr>
          <a:xfrm>
            <a:off x="10262586" y="107124"/>
            <a:ext cx="1929414" cy="369332"/>
          </a:xfrm>
          <a:prstGeom prst="rect">
            <a:avLst/>
          </a:prstGeom>
          <a:noFill/>
        </p:spPr>
        <p:txBody>
          <a:bodyPr wrap="square">
            <a:spAutoFit/>
          </a:bodyPr>
          <a:lstStyle/>
          <a:p>
            <a:r>
              <a:rPr lang="en-US" altLang="zh-CN" sz="1800" dirty="0" err="1">
                <a:sym typeface="+mn-ea"/>
              </a:rPr>
              <a:t>Qiaochu</a:t>
            </a:r>
            <a:r>
              <a:rPr lang="en-US" altLang="zh-CN" sz="1800" dirty="0">
                <a:sym typeface="+mn-ea"/>
              </a:rPr>
              <a:t> Zhao, Lin</a:t>
            </a:r>
            <a:endParaRPr lang="zh-CN" altLang="en-US" dirty="0"/>
          </a:p>
        </p:txBody>
      </p:sp>
    </p:spTree>
    <p:extLst>
      <p:ext uri="{BB962C8B-B14F-4D97-AF65-F5344CB8AC3E}">
        <p14:creationId xmlns:p14="http://schemas.microsoft.com/office/powerpoint/2010/main" val="29619912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F96F997-D5B5-C75F-2173-6DBA6AC485CA}"/>
              </a:ext>
            </a:extLst>
          </p:cNvPr>
          <p:cNvSpPr/>
          <p:nvPr/>
        </p:nvSpPr>
        <p:spPr>
          <a:xfrm>
            <a:off x="0" y="0"/>
            <a:ext cx="12192000" cy="58972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b="1" dirty="0"/>
          </a:p>
        </p:txBody>
      </p:sp>
      <p:sp>
        <p:nvSpPr>
          <p:cNvPr id="3" name="文本框 2">
            <a:extLst>
              <a:ext uri="{FF2B5EF4-FFF2-40B4-BE49-F238E27FC236}">
                <a16:creationId xmlns:a16="http://schemas.microsoft.com/office/drawing/2014/main" id="{0044F232-4CA3-6829-0472-0022E3CDE9A2}"/>
              </a:ext>
            </a:extLst>
          </p:cNvPr>
          <p:cNvSpPr txBox="1"/>
          <p:nvPr/>
        </p:nvSpPr>
        <p:spPr>
          <a:xfrm>
            <a:off x="216535" y="841375"/>
            <a:ext cx="7219950" cy="553085"/>
          </a:xfrm>
          <a:prstGeom prst="rect">
            <a:avLst/>
          </a:prstGeom>
          <a:noFill/>
        </p:spPr>
        <p:txBody>
          <a:bodyPr wrap="square" rtlCol="0">
            <a:spAutoFit/>
          </a:bodyPr>
          <a:lstStyle/>
          <a:p>
            <a:r>
              <a:rPr lang="en-US" altLang="zh-CN" sz="3000" b="1" dirty="0">
                <a:solidFill>
                  <a:schemeClr val="accent1"/>
                </a:solidFill>
              </a:rPr>
              <a:t>SEMI-SUPERVISED LEARNING</a:t>
            </a:r>
          </a:p>
        </p:txBody>
      </p:sp>
      <p:sp>
        <p:nvSpPr>
          <p:cNvPr id="4" name="文本框 3">
            <a:extLst>
              <a:ext uri="{FF2B5EF4-FFF2-40B4-BE49-F238E27FC236}">
                <a16:creationId xmlns:a16="http://schemas.microsoft.com/office/drawing/2014/main" id="{C02CB3A1-42AF-978D-0760-A5200D656F61}"/>
              </a:ext>
            </a:extLst>
          </p:cNvPr>
          <p:cNvSpPr txBox="1"/>
          <p:nvPr/>
        </p:nvSpPr>
        <p:spPr>
          <a:xfrm>
            <a:off x="216385" y="1513647"/>
            <a:ext cx="11836467" cy="4879340"/>
          </a:xfrm>
          <a:prstGeom prst="rect">
            <a:avLst/>
          </a:prstGeom>
          <a:noFill/>
        </p:spPr>
        <p:txBody>
          <a:bodyPr wrap="square" rtlCol="0">
            <a:spAutoFit/>
          </a:bodyPr>
          <a:lstStyle/>
          <a:p>
            <a:r>
              <a:rPr lang="en-US" altLang="zh-CN" dirty="0">
                <a:sym typeface="+mn-ea"/>
              </a:rPr>
              <a:t>Our current strategy to utilize unlabeled dataset and achieve semi-supervised learning:</a:t>
            </a:r>
            <a:endParaRPr lang="en-US" altLang="zh-CN" dirty="0"/>
          </a:p>
          <a:p>
            <a:pPr marL="342900" indent="-342900">
              <a:lnSpc>
                <a:spcPct val="130000"/>
              </a:lnSpc>
              <a:buAutoNum type="arabicPeriod"/>
            </a:pPr>
            <a:r>
              <a:rPr lang="en-US" altLang="zh-CN" dirty="0">
                <a:sym typeface="+mn-ea"/>
              </a:rPr>
              <a:t>Use the current best-performing model as the teacher model.</a:t>
            </a:r>
            <a:endParaRPr lang="en-US" altLang="zh-CN" dirty="0"/>
          </a:p>
          <a:p>
            <a:pPr marL="342900" indent="-342900">
              <a:lnSpc>
                <a:spcPct val="130000"/>
              </a:lnSpc>
              <a:buAutoNum type="arabicPeriod"/>
            </a:pPr>
            <a:r>
              <a:rPr lang="en-US" altLang="zh-CN" dirty="0">
                <a:sym typeface="+mn-ea"/>
              </a:rPr>
              <a:t>Clustering of unlabled datasets, C1, C2, C3 ... Cn.</a:t>
            </a:r>
          </a:p>
          <a:p>
            <a:pPr marL="342900" indent="-342900">
              <a:lnSpc>
                <a:spcPct val="130000"/>
              </a:lnSpc>
              <a:buAutoNum type="arabicPeriod"/>
            </a:pPr>
            <a:r>
              <a:rPr lang="en-US" altLang="zh-CN" dirty="0">
                <a:sym typeface="+mn-ea"/>
              </a:rPr>
              <a:t>Using teacher model to predict clusters and got corresponding mask: C1 mask, C2 mask, C3 mask ... Cn mask.</a:t>
            </a:r>
            <a:endParaRPr lang="en-US" altLang="zh-CN" dirty="0"/>
          </a:p>
          <a:p>
            <a:pPr marL="342900" indent="-342900">
              <a:lnSpc>
                <a:spcPct val="130000"/>
              </a:lnSpc>
              <a:buAutoNum type="arabicPeriod"/>
            </a:pPr>
            <a:r>
              <a:rPr lang="en-US" altLang="zh-CN" dirty="0">
                <a:sym typeface="+mn-ea"/>
              </a:rPr>
              <a:t>Using teacher model to train </a:t>
            </a:r>
            <a:r>
              <a:rPr lang="en-US" altLang="zh-CN" i="1" dirty="0">
                <a:sym typeface="+mn-ea"/>
              </a:rPr>
              <a:t>new expanded dataset</a:t>
            </a:r>
            <a:r>
              <a:rPr lang="en-US" altLang="zh-CN" dirty="0">
                <a:sym typeface="+mn-ea"/>
              </a:rPr>
              <a:t>, </a:t>
            </a:r>
            <a:r>
              <a:rPr lang="en-US" altLang="zh-CN" i="1" dirty="0">
                <a:sym typeface="+mn-ea"/>
              </a:rPr>
              <a:t>new expanded dataset</a:t>
            </a:r>
            <a:r>
              <a:rPr lang="en-US" altLang="zh-CN" dirty="0">
                <a:sym typeface="+mn-ea"/>
              </a:rPr>
              <a:t> can be:</a:t>
            </a:r>
            <a:endParaRPr lang="en-US" altLang="zh-CN" dirty="0"/>
          </a:p>
          <a:p>
            <a:pPr marL="800100" lvl="1" indent="-342900">
              <a:lnSpc>
                <a:spcPct val="130000"/>
              </a:lnSpc>
              <a:buFont typeface="Arial" panose="020B0604020202020204" pitchFamily="34" charset="0"/>
              <a:buChar char="•"/>
            </a:pPr>
            <a:r>
              <a:rPr lang="en-US" altLang="zh-CN" dirty="0">
                <a:sym typeface="+mn-ea"/>
              </a:rPr>
              <a:t>C1+original dataset</a:t>
            </a:r>
            <a:endParaRPr lang="en-US" altLang="zh-CN" dirty="0"/>
          </a:p>
          <a:p>
            <a:pPr marL="800100" lvl="1" indent="-342900">
              <a:lnSpc>
                <a:spcPct val="130000"/>
              </a:lnSpc>
              <a:buFont typeface="Arial" panose="020B0604020202020204" pitchFamily="34" charset="0"/>
              <a:buChar char="•"/>
            </a:pPr>
            <a:r>
              <a:rPr lang="en-US" altLang="zh-CN" dirty="0">
                <a:sym typeface="+mn-ea"/>
              </a:rPr>
              <a:t>C2+original dataset</a:t>
            </a:r>
            <a:endParaRPr lang="en-US" altLang="zh-CN" dirty="0"/>
          </a:p>
          <a:p>
            <a:pPr marL="800100" lvl="1" indent="-342900">
              <a:lnSpc>
                <a:spcPct val="130000"/>
              </a:lnSpc>
              <a:buFont typeface="Arial" panose="020B0604020202020204" pitchFamily="34" charset="0"/>
              <a:buChar char="•"/>
            </a:pPr>
            <a:r>
              <a:rPr lang="en-US" altLang="zh-CN" dirty="0">
                <a:sym typeface="+mn-ea"/>
              </a:rPr>
              <a:t>...</a:t>
            </a:r>
            <a:endParaRPr lang="en-US" altLang="zh-CN" dirty="0"/>
          </a:p>
          <a:p>
            <a:pPr marL="800100" lvl="1" indent="-342900">
              <a:lnSpc>
                <a:spcPct val="130000"/>
              </a:lnSpc>
              <a:buFont typeface="Arial" panose="020B0604020202020204" pitchFamily="34" charset="0"/>
              <a:buChar char="•"/>
            </a:pPr>
            <a:r>
              <a:rPr lang="en-US" altLang="zh-CN" dirty="0">
                <a:sym typeface="+mn-ea"/>
              </a:rPr>
              <a:t>Cn+original dataset</a:t>
            </a:r>
            <a:endParaRPr lang="en-US" altLang="zh-CN" dirty="0"/>
          </a:p>
          <a:p>
            <a:pPr marL="342900" indent="-342900">
              <a:lnSpc>
                <a:spcPct val="130000"/>
              </a:lnSpc>
              <a:buAutoNum type="arabicPeriod"/>
            </a:pPr>
            <a:r>
              <a:rPr lang="en-US" altLang="zh-CN" dirty="0">
                <a:sym typeface="+mn-ea"/>
              </a:rPr>
              <a:t>Get new models by training </a:t>
            </a:r>
            <a:r>
              <a:rPr lang="en-US" altLang="zh-CN" i="1" dirty="0">
                <a:sym typeface="+mn-ea"/>
              </a:rPr>
              <a:t>new expanded datasets</a:t>
            </a:r>
            <a:r>
              <a:rPr lang="en-US" altLang="zh-CN" dirty="0">
                <a:sym typeface="+mn-ea"/>
              </a:rPr>
              <a:t>.</a:t>
            </a:r>
          </a:p>
          <a:p>
            <a:pPr marL="342900" indent="-342900">
              <a:lnSpc>
                <a:spcPct val="130000"/>
              </a:lnSpc>
              <a:buAutoNum type="arabicPeriod"/>
            </a:pPr>
            <a:r>
              <a:rPr lang="en-US" altLang="zh-CN" dirty="0"/>
              <a:t>Scoring new models using the kaggle website. If the score is improved, add the corresponding cluster dataset into original dataset.</a:t>
            </a:r>
          </a:p>
          <a:p>
            <a:pPr marL="342900" indent="-342900">
              <a:buAutoNum type="arabicPeriod"/>
            </a:pPr>
            <a:endParaRPr lang="en-US" altLang="zh-CN" dirty="0"/>
          </a:p>
          <a:p>
            <a:pPr indent="0">
              <a:buNone/>
            </a:pPr>
            <a:r>
              <a:rPr lang="en-US" altLang="zh-CN" dirty="0"/>
              <a:t>The above method is our idea plan, we haven't started testing yet.</a:t>
            </a:r>
          </a:p>
        </p:txBody>
      </p:sp>
      <p:sp>
        <p:nvSpPr>
          <p:cNvPr id="5" name="文本占位符 1">
            <a:extLst>
              <a:ext uri="{FF2B5EF4-FFF2-40B4-BE49-F238E27FC236}">
                <a16:creationId xmlns:a16="http://schemas.microsoft.com/office/drawing/2014/main" id="{6600A437-2035-F0A7-05A1-53B9C4FA4FF2}"/>
              </a:ext>
            </a:extLst>
          </p:cNvPr>
          <p:cNvSpPr>
            <a:spLocks noGrp="1"/>
          </p:cNvSpPr>
          <p:nvPr/>
        </p:nvSpPr>
        <p:spPr>
          <a:xfrm>
            <a:off x="859386" y="113748"/>
            <a:ext cx="3819097" cy="362708"/>
          </a:xfrm>
          <a:prstGeom prst="rect">
            <a:avLst/>
          </a:prstGeom>
        </p:spPr>
        <p:txBody>
          <a:bodyPr vert="horz" lIns="91440" tIns="45720" rIns="91440" bIns="45720" rtlCol="0" anchor="t">
            <a:normAutofit fontScale="85000" lnSpcReduction="20000"/>
          </a:bodyPr>
          <a:lstStyle>
            <a:lvl1pPr marL="0" indent="0" algn="l" defTabSz="914400" rtl="0" eaLnBrk="1" latinLnBrk="0" hangingPunct="1">
              <a:lnSpc>
                <a:spcPct val="90000"/>
              </a:lnSpc>
              <a:spcBef>
                <a:spcPts val="1000"/>
              </a:spcBef>
              <a:buFont typeface="Arial" panose="020B0604020202020204" pitchFamily="34" charset="0"/>
              <a:buNone/>
              <a:defRPr sz="18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40000"/>
              </a:lnSpc>
            </a:pPr>
            <a:r>
              <a:rPr lang="en-US" altLang="zh-CN" dirty="0"/>
              <a:t>SEMI-SUPERVISED LEARNING</a:t>
            </a:r>
          </a:p>
        </p:txBody>
      </p:sp>
      <p:sp>
        <p:nvSpPr>
          <p:cNvPr id="6" name="文本占位符 2">
            <a:extLst>
              <a:ext uri="{FF2B5EF4-FFF2-40B4-BE49-F238E27FC236}">
                <a16:creationId xmlns:a16="http://schemas.microsoft.com/office/drawing/2014/main" id="{AA853C1D-D824-3C96-F30C-1A5AB457471D}"/>
              </a:ext>
            </a:extLst>
          </p:cNvPr>
          <p:cNvSpPr>
            <a:spLocks noGrp="1"/>
          </p:cNvSpPr>
          <p:nvPr/>
        </p:nvSpPr>
        <p:spPr>
          <a:xfrm>
            <a:off x="134608" y="54866"/>
            <a:ext cx="724778" cy="480471"/>
          </a:xfrm>
          <a:prstGeom prst="rect">
            <a:avLst/>
          </a:prstGeom>
        </p:spPr>
        <p:txBody>
          <a:bodyPr vert="horz" lIns="91440" tIns="45720" rIns="91440" bIns="45720" rtlCol="0" anchor="ctr">
            <a:normAutofit fontScale="9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06</a:t>
            </a:r>
            <a:endParaRPr kumimoji="1" lang="zh-CN" altLang="en-US" dirty="0"/>
          </a:p>
        </p:txBody>
      </p:sp>
    </p:spTree>
    <p:extLst>
      <p:ext uri="{BB962C8B-B14F-4D97-AF65-F5344CB8AC3E}">
        <p14:creationId xmlns:p14="http://schemas.microsoft.com/office/powerpoint/2010/main" val="24845767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97CB9228-8F6A-8040-929E-AC0044DE6832}"/>
              </a:ext>
            </a:extLst>
          </p:cNvPr>
          <p:cNvSpPr/>
          <p:nvPr/>
        </p:nvSpPr>
        <p:spPr>
          <a:xfrm>
            <a:off x="0" y="0"/>
            <a:ext cx="12192000" cy="58972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b="1" dirty="0"/>
          </a:p>
        </p:txBody>
      </p:sp>
      <p:sp>
        <p:nvSpPr>
          <p:cNvPr id="3" name="文本框 2">
            <a:extLst>
              <a:ext uri="{FF2B5EF4-FFF2-40B4-BE49-F238E27FC236}">
                <a16:creationId xmlns:a16="http://schemas.microsoft.com/office/drawing/2014/main" id="{0E3B61CC-FB67-DAD9-A427-05C812B60648}"/>
              </a:ext>
            </a:extLst>
          </p:cNvPr>
          <p:cNvSpPr txBox="1"/>
          <p:nvPr/>
        </p:nvSpPr>
        <p:spPr>
          <a:xfrm>
            <a:off x="216385" y="841416"/>
            <a:ext cx="4779686" cy="553085"/>
          </a:xfrm>
          <a:prstGeom prst="rect">
            <a:avLst/>
          </a:prstGeom>
          <a:noFill/>
        </p:spPr>
        <p:txBody>
          <a:bodyPr wrap="square" rtlCol="0">
            <a:spAutoFit/>
          </a:bodyPr>
          <a:lstStyle/>
          <a:p>
            <a:r>
              <a:rPr lang="en-US" altLang="zh-CN" sz="3000" b="1" dirty="0">
                <a:solidFill>
                  <a:schemeClr val="accent1"/>
                </a:solidFill>
              </a:rPr>
              <a:t>FUTURE IMPROVEMENT</a:t>
            </a:r>
          </a:p>
        </p:txBody>
      </p:sp>
      <p:sp>
        <p:nvSpPr>
          <p:cNvPr id="4" name="文本框 3">
            <a:extLst>
              <a:ext uri="{FF2B5EF4-FFF2-40B4-BE49-F238E27FC236}">
                <a16:creationId xmlns:a16="http://schemas.microsoft.com/office/drawing/2014/main" id="{CB24E264-D5D3-C238-7BB9-C2A828F20E5D}"/>
              </a:ext>
            </a:extLst>
          </p:cNvPr>
          <p:cNvSpPr txBox="1"/>
          <p:nvPr/>
        </p:nvSpPr>
        <p:spPr>
          <a:xfrm>
            <a:off x="216385" y="1520632"/>
            <a:ext cx="11836467" cy="1676741"/>
          </a:xfrm>
          <a:prstGeom prst="rect">
            <a:avLst/>
          </a:prstGeom>
          <a:noFill/>
        </p:spPr>
        <p:txBody>
          <a:bodyPr wrap="square" rtlCol="0">
            <a:spAutoFit/>
          </a:bodyPr>
          <a:lstStyle/>
          <a:p>
            <a:pPr marL="342900" indent="-342900">
              <a:lnSpc>
                <a:spcPct val="200000"/>
              </a:lnSpc>
              <a:buFont typeface="+mj-lt"/>
              <a:buAutoNum type="arabicPeriod"/>
            </a:pPr>
            <a:r>
              <a:rPr lang="en-US" altLang="zh-CN" dirty="0"/>
              <a:t>New embedding</a:t>
            </a:r>
          </a:p>
          <a:p>
            <a:pPr marL="342900" indent="-342900">
              <a:lnSpc>
                <a:spcPct val="200000"/>
              </a:lnSpc>
              <a:buFont typeface="+mj-lt"/>
              <a:buAutoNum type="arabicPeriod"/>
            </a:pPr>
            <a:r>
              <a:rPr lang="en-US" altLang="zh-CN" dirty="0"/>
              <a:t>Test transfer learning by </a:t>
            </a:r>
            <a:r>
              <a:rPr lang="en-US" altLang="zh-CN" dirty="0">
                <a:sym typeface="+mn-ea"/>
              </a:rPr>
              <a:t>adjusting the number of folds and image size. </a:t>
            </a:r>
            <a:endParaRPr lang="en-US" altLang="zh-CN" dirty="0"/>
          </a:p>
          <a:p>
            <a:pPr marL="342900" indent="-342900">
              <a:lnSpc>
                <a:spcPct val="200000"/>
              </a:lnSpc>
              <a:buFont typeface="+mj-lt"/>
              <a:buAutoNum type="arabicPeriod"/>
            </a:pPr>
            <a:r>
              <a:rPr lang="en-US" altLang="zh-CN" dirty="0"/>
              <a:t>Try semi-supervised learning. </a:t>
            </a:r>
          </a:p>
        </p:txBody>
      </p:sp>
    </p:spTree>
    <p:extLst>
      <p:ext uri="{BB962C8B-B14F-4D97-AF65-F5344CB8AC3E}">
        <p14:creationId xmlns:p14="http://schemas.microsoft.com/office/powerpoint/2010/main" val="30461968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normAutofit fontScale="92500" lnSpcReduction="20000"/>
          </a:bodyPr>
          <a:lstStyle/>
          <a:p>
            <a:endParaRPr kumimoji="1" lang="zh-CN" altLang="en-US" dirty="0"/>
          </a:p>
        </p:txBody>
      </p:sp>
      <p:sp>
        <p:nvSpPr>
          <p:cNvPr id="7" name="文本占位符 6"/>
          <p:cNvSpPr>
            <a:spLocks noGrp="1"/>
          </p:cNvSpPr>
          <p:nvPr>
            <p:ph type="body" sz="quarter" idx="10"/>
          </p:nvPr>
        </p:nvSpPr>
        <p:spPr>
          <a:xfrm>
            <a:off x="3129280" y="2747010"/>
            <a:ext cx="5932805" cy="980440"/>
          </a:xfrm>
        </p:spPr>
        <p:txBody>
          <a:bodyPr>
            <a:noAutofit/>
            <a:scene3d>
              <a:camera prst="orthographicFront"/>
              <a:lightRig rig="threePt" dir="t"/>
            </a:scene3d>
          </a:bodyPr>
          <a:lstStyle/>
          <a:p>
            <a:pPr algn="ctr"/>
            <a:r>
              <a:rPr lang="en-US" altLang="zh-CN" sz="3600" dirty="0">
                <a:solidFill>
                  <a:schemeClr val="tx1"/>
                </a:solidFill>
                <a:effectLst>
                  <a:outerShdw blurRad="38100" dist="19050" dir="2700000" algn="tl" rotWithShape="0">
                    <a:schemeClr val="dk1">
                      <a:alpha val="40000"/>
                    </a:schemeClr>
                  </a:outerShdw>
                </a:effectLst>
              </a:rPr>
              <a:t>Thanks :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6294431" y="729436"/>
            <a:ext cx="4852670" cy="541020"/>
          </a:xfrm>
        </p:spPr>
        <p:txBody>
          <a:bodyPr>
            <a:noAutofit/>
          </a:bodyPr>
          <a:lstStyle/>
          <a:p>
            <a:pPr>
              <a:lnSpc>
                <a:spcPct val="140000"/>
              </a:lnSpc>
            </a:pPr>
            <a:r>
              <a:rPr kumimoji="1" lang="en-US" altLang="zh-CN" dirty="0">
                <a:sym typeface="+mn-ea"/>
              </a:rPr>
              <a:t>Larger Size Image</a:t>
            </a:r>
          </a:p>
        </p:txBody>
      </p:sp>
      <p:sp>
        <p:nvSpPr>
          <p:cNvPr id="3" name="文本占位符 2"/>
          <p:cNvSpPr>
            <a:spLocks noGrp="1"/>
          </p:cNvSpPr>
          <p:nvPr>
            <p:ph type="body" sz="quarter" idx="11"/>
          </p:nvPr>
        </p:nvSpPr>
        <p:spPr>
          <a:xfrm>
            <a:off x="5162850" y="582571"/>
            <a:ext cx="1131316" cy="833761"/>
          </a:xfrm>
        </p:spPr>
        <p:txBody>
          <a:bodyPr>
            <a:normAutofit fontScale="92500" lnSpcReduction="10000"/>
          </a:bodyPr>
          <a:lstStyle/>
          <a:p>
            <a:r>
              <a:rPr kumimoji="1" lang="en-US" altLang="zh-CN" dirty="0"/>
              <a:t>01</a:t>
            </a:r>
            <a:endParaRPr kumimoji="1" lang="zh-CN" altLang="en-US" dirty="0"/>
          </a:p>
        </p:txBody>
      </p:sp>
      <p:sp>
        <p:nvSpPr>
          <p:cNvPr id="4" name="文本占位符 3"/>
          <p:cNvSpPr>
            <a:spLocks noGrp="1"/>
          </p:cNvSpPr>
          <p:nvPr>
            <p:ph type="body" sz="quarter" idx="12"/>
          </p:nvPr>
        </p:nvSpPr>
        <p:spPr>
          <a:xfrm>
            <a:off x="6294166" y="1762695"/>
            <a:ext cx="3819097" cy="362708"/>
          </a:xfrm>
        </p:spPr>
        <p:txBody>
          <a:bodyPr>
            <a:noAutofit/>
          </a:bodyPr>
          <a:lstStyle/>
          <a:p>
            <a:r>
              <a:rPr kumimoji="1" lang="en-US" altLang="zh-CN" dirty="0">
                <a:sym typeface="+mn-ea"/>
              </a:rPr>
              <a:t>More Folds</a:t>
            </a:r>
          </a:p>
        </p:txBody>
      </p:sp>
      <p:sp>
        <p:nvSpPr>
          <p:cNvPr id="5" name="文本占位符 4"/>
          <p:cNvSpPr>
            <a:spLocks noGrp="1"/>
          </p:cNvSpPr>
          <p:nvPr>
            <p:ph type="body" sz="quarter" idx="13"/>
          </p:nvPr>
        </p:nvSpPr>
        <p:spPr>
          <a:xfrm>
            <a:off x="5162850" y="1527168"/>
            <a:ext cx="1131316" cy="833761"/>
          </a:xfrm>
        </p:spPr>
        <p:txBody>
          <a:bodyPr>
            <a:normAutofit fontScale="92500" lnSpcReduction="10000"/>
          </a:bodyPr>
          <a:lstStyle/>
          <a:p>
            <a:r>
              <a:rPr kumimoji="1" lang="en-US" altLang="zh-CN" dirty="0"/>
              <a:t>02</a:t>
            </a:r>
            <a:endParaRPr kumimoji="1" lang="zh-CN" altLang="en-US" dirty="0"/>
          </a:p>
        </p:txBody>
      </p:sp>
      <p:sp>
        <p:nvSpPr>
          <p:cNvPr id="6" name="文本占位符 5"/>
          <p:cNvSpPr>
            <a:spLocks noGrp="1"/>
          </p:cNvSpPr>
          <p:nvPr>
            <p:ph type="body" sz="quarter" idx="17"/>
          </p:nvPr>
        </p:nvSpPr>
        <p:spPr>
          <a:xfrm>
            <a:off x="6294166" y="3582664"/>
            <a:ext cx="4723130" cy="362585"/>
          </a:xfrm>
        </p:spPr>
        <p:txBody>
          <a:bodyPr>
            <a:noAutofit/>
          </a:bodyPr>
          <a:lstStyle/>
          <a:p>
            <a:r>
              <a:rPr kumimoji="1" lang="en-US" altLang="zh-CN" dirty="0"/>
              <a:t>Ensemble Learning</a:t>
            </a:r>
          </a:p>
        </p:txBody>
      </p:sp>
      <p:sp>
        <p:nvSpPr>
          <p:cNvPr id="7" name="文本占位符 6"/>
          <p:cNvSpPr>
            <a:spLocks noGrp="1"/>
          </p:cNvSpPr>
          <p:nvPr>
            <p:ph type="body" sz="quarter" idx="18"/>
          </p:nvPr>
        </p:nvSpPr>
        <p:spPr>
          <a:xfrm>
            <a:off x="5162850" y="3430548"/>
            <a:ext cx="1131316" cy="833761"/>
          </a:xfrm>
        </p:spPr>
        <p:txBody>
          <a:bodyPr>
            <a:normAutofit fontScale="92500" lnSpcReduction="10000"/>
          </a:bodyPr>
          <a:lstStyle/>
          <a:p>
            <a:r>
              <a:rPr kumimoji="1" lang="en-US" altLang="zh-CN" dirty="0"/>
              <a:t>04</a:t>
            </a:r>
            <a:endParaRPr kumimoji="1" lang="zh-CN" altLang="en-US" dirty="0"/>
          </a:p>
        </p:txBody>
      </p:sp>
      <p:sp>
        <p:nvSpPr>
          <p:cNvPr id="14" name="文本占位符 13"/>
          <p:cNvSpPr>
            <a:spLocks noGrp="1"/>
          </p:cNvSpPr>
          <p:nvPr>
            <p:ph type="body" sz="quarter" idx="16"/>
          </p:nvPr>
        </p:nvSpPr>
        <p:spPr/>
        <p:txBody>
          <a:bodyPr>
            <a:normAutofit lnSpcReduction="10000"/>
          </a:bodyPr>
          <a:lstStyle/>
          <a:p>
            <a:r>
              <a:rPr kumimoji="1" lang="en-US" altLang="zh-CN" dirty="0"/>
              <a:t>CONTENTS</a:t>
            </a:r>
            <a:endParaRPr kumimoji="1" lang="zh-CN" altLang="en-US" dirty="0"/>
          </a:p>
        </p:txBody>
      </p:sp>
      <p:sp>
        <p:nvSpPr>
          <p:cNvPr id="17" name="文本框 16"/>
          <p:cNvSpPr txBox="1"/>
          <p:nvPr/>
        </p:nvSpPr>
        <p:spPr>
          <a:xfrm>
            <a:off x="7960671" y="990421"/>
            <a:ext cx="309880" cy="368300"/>
          </a:xfrm>
          <a:prstGeom prst="rect">
            <a:avLst/>
          </a:prstGeom>
          <a:noFill/>
        </p:spPr>
        <p:txBody>
          <a:bodyPr wrap="none" rtlCol="0">
            <a:spAutoFit/>
          </a:bodyPr>
          <a:lstStyle/>
          <a:p>
            <a:endParaRPr lang="zh-CN" altLang="en-US"/>
          </a:p>
        </p:txBody>
      </p:sp>
      <p:sp>
        <p:nvSpPr>
          <p:cNvPr id="8" name="文本占位符 6">
            <a:extLst>
              <a:ext uri="{FF2B5EF4-FFF2-40B4-BE49-F238E27FC236}">
                <a16:creationId xmlns:a16="http://schemas.microsoft.com/office/drawing/2014/main" id="{EF991E51-0BC5-828A-7396-315A9C501D41}"/>
              </a:ext>
            </a:extLst>
          </p:cNvPr>
          <p:cNvSpPr txBox="1">
            <a:spLocks/>
          </p:cNvSpPr>
          <p:nvPr/>
        </p:nvSpPr>
        <p:spPr>
          <a:xfrm>
            <a:off x="5162850" y="2471072"/>
            <a:ext cx="1131316" cy="833761"/>
          </a:xfrm>
          <a:prstGeom prst="rect">
            <a:avLst/>
          </a:prstGeom>
        </p:spPr>
        <p:txBody>
          <a:bodyPr vert="horz" lIns="91440" tIns="45720" rIns="91440" bIns="45720" rtlCol="0" anchor="t">
            <a:normAutofit fontScale="92500" lnSpcReduction="10000"/>
          </a:bodyPr>
          <a:lstStyle>
            <a:lvl1pPr marL="0" indent="0" algn="l" defTabSz="914400" rtl="0" eaLnBrk="1" latinLnBrk="0" hangingPunct="1">
              <a:lnSpc>
                <a:spcPct val="90000"/>
              </a:lnSpc>
              <a:spcBef>
                <a:spcPts val="1000"/>
              </a:spcBef>
              <a:buFont typeface="Arial" panose="020B0604020202020204" pitchFamily="34" charset="0"/>
              <a:buNone/>
              <a:defRPr sz="6000" b="1"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03</a:t>
            </a:r>
            <a:endParaRPr kumimoji="1" lang="zh-CN" altLang="en-US" dirty="0"/>
          </a:p>
        </p:txBody>
      </p:sp>
      <p:sp>
        <p:nvSpPr>
          <p:cNvPr id="10" name="文本占位符 5">
            <a:extLst>
              <a:ext uri="{FF2B5EF4-FFF2-40B4-BE49-F238E27FC236}">
                <a16:creationId xmlns:a16="http://schemas.microsoft.com/office/drawing/2014/main" id="{E93D8C3F-CADF-413D-31AA-C1E30ED495B5}"/>
              </a:ext>
            </a:extLst>
          </p:cNvPr>
          <p:cNvSpPr txBox="1">
            <a:spLocks/>
          </p:cNvSpPr>
          <p:nvPr/>
        </p:nvSpPr>
        <p:spPr>
          <a:xfrm>
            <a:off x="6294166" y="2707292"/>
            <a:ext cx="4723130" cy="362585"/>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000" b="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Stain Normalization</a:t>
            </a:r>
          </a:p>
        </p:txBody>
      </p:sp>
      <p:sp>
        <p:nvSpPr>
          <p:cNvPr id="9" name="文本占位符 5">
            <a:extLst>
              <a:ext uri="{FF2B5EF4-FFF2-40B4-BE49-F238E27FC236}">
                <a16:creationId xmlns:a16="http://schemas.microsoft.com/office/drawing/2014/main" id="{F3C94123-2F70-3E47-3610-DB3B3BB9B3BD}"/>
              </a:ext>
            </a:extLst>
          </p:cNvPr>
          <p:cNvSpPr txBox="1">
            <a:spLocks/>
          </p:cNvSpPr>
          <p:nvPr/>
        </p:nvSpPr>
        <p:spPr>
          <a:xfrm>
            <a:off x="6294166" y="4542140"/>
            <a:ext cx="4723130" cy="362585"/>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000" b="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TRANSFER LEARNING</a:t>
            </a:r>
          </a:p>
        </p:txBody>
      </p:sp>
      <p:sp>
        <p:nvSpPr>
          <p:cNvPr id="11" name="文本占位符 6">
            <a:extLst>
              <a:ext uri="{FF2B5EF4-FFF2-40B4-BE49-F238E27FC236}">
                <a16:creationId xmlns:a16="http://schemas.microsoft.com/office/drawing/2014/main" id="{EB5C975D-D898-F661-51F2-6762D12F97BC}"/>
              </a:ext>
            </a:extLst>
          </p:cNvPr>
          <p:cNvSpPr txBox="1">
            <a:spLocks/>
          </p:cNvSpPr>
          <p:nvPr/>
        </p:nvSpPr>
        <p:spPr>
          <a:xfrm>
            <a:off x="5162850" y="4390024"/>
            <a:ext cx="1131316" cy="833761"/>
          </a:xfrm>
          <a:prstGeom prst="rect">
            <a:avLst/>
          </a:prstGeom>
        </p:spPr>
        <p:txBody>
          <a:bodyPr vert="horz" lIns="91440" tIns="45720" rIns="91440" bIns="45720" rtlCol="0" anchor="t">
            <a:normAutofit fontScale="92500" lnSpcReduction="10000"/>
          </a:bodyPr>
          <a:lstStyle>
            <a:lvl1pPr marL="0" indent="0" algn="l" defTabSz="914400" rtl="0" eaLnBrk="1" latinLnBrk="0" hangingPunct="1">
              <a:lnSpc>
                <a:spcPct val="90000"/>
              </a:lnSpc>
              <a:spcBef>
                <a:spcPts val="1000"/>
              </a:spcBef>
              <a:buFont typeface="Arial" panose="020B0604020202020204" pitchFamily="34" charset="0"/>
              <a:buNone/>
              <a:defRPr sz="6000" b="1"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05</a:t>
            </a:r>
            <a:endParaRPr kumimoji="1" lang="zh-CN" altLang="en-US" dirty="0"/>
          </a:p>
        </p:txBody>
      </p:sp>
      <p:sp>
        <p:nvSpPr>
          <p:cNvPr id="12" name="文本占位符 6">
            <a:extLst>
              <a:ext uri="{FF2B5EF4-FFF2-40B4-BE49-F238E27FC236}">
                <a16:creationId xmlns:a16="http://schemas.microsoft.com/office/drawing/2014/main" id="{5AA1D313-B080-666B-1D14-45AF2AA82AC5}"/>
              </a:ext>
            </a:extLst>
          </p:cNvPr>
          <p:cNvSpPr txBox="1">
            <a:spLocks/>
          </p:cNvSpPr>
          <p:nvPr/>
        </p:nvSpPr>
        <p:spPr>
          <a:xfrm>
            <a:off x="5162850" y="5349500"/>
            <a:ext cx="1131316" cy="833761"/>
          </a:xfrm>
          <a:prstGeom prst="rect">
            <a:avLst/>
          </a:prstGeom>
        </p:spPr>
        <p:txBody>
          <a:bodyPr vert="horz" lIns="91440" tIns="45720" rIns="91440" bIns="45720" rtlCol="0" anchor="t">
            <a:normAutofit fontScale="92500" lnSpcReduction="10000"/>
          </a:bodyPr>
          <a:lstStyle>
            <a:lvl1pPr marL="0" indent="0" algn="l" defTabSz="914400" rtl="0" eaLnBrk="1" latinLnBrk="0" hangingPunct="1">
              <a:lnSpc>
                <a:spcPct val="90000"/>
              </a:lnSpc>
              <a:spcBef>
                <a:spcPts val="1000"/>
              </a:spcBef>
              <a:buFont typeface="Arial" panose="020B0604020202020204" pitchFamily="34" charset="0"/>
              <a:buNone/>
              <a:defRPr sz="6000" b="1"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06</a:t>
            </a:r>
            <a:endParaRPr kumimoji="1" lang="zh-CN" altLang="en-US" dirty="0"/>
          </a:p>
        </p:txBody>
      </p:sp>
      <p:sp>
        <p:nvSpPr>
          <p:cNvPr id="13" name="文本占位符 5">
            <a:extLst>
              <a:ext uri="{FF2B5EF4-FFF2-40B4-BE49-F238E27FC236}">
                <a16:creationId xmlns:a16="http://schemas.microsoft.com/office/drawing/2014/main" id="{4035D937-B2C2-FDE8-D339-A76F39056F62}"/>
              </a:ext>
            </a:extLst>
          </p:cNvPr>
          <p:cNvSpPr txBox="1">
            <a:spLocks/>
          </p:cNvSpPr>
          <p:nvPr/>
        </p:nvSpPr>
        <p:spPr>
          <a:xfrm>
            <a:off x="6294166" y="5583806"/>
            <a:ext cx="4723130" cy="362585"/>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000" b="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SEMI-SUPERVISED LEARNING</a:t>
            </a:r>
          </a:p>
        </p:txBody>
      </p:sp>
    </p:spTree>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35" y="0"/>
            <a:ext cx="12192000" cy="58972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b="1" dirty="0"/>
          </a:p>
        </p:txBody>
      </p:sp>
      <p:sp>
        <p:nvSpPr>
          <p:cNvPr id="9" name="文本占位符 1"/>
          <p:cNvSpPr>
            <a:spLocks noGrp="1"/>
          </p:cNvSpPr>
          <p:nvPr/>
        </p:nvSpPr>
        <p:spPr>
          <a:xfrm>
            <a:off x="859386" y="113748"/>
            <a:ext cx="3819097" cy="362708"/>
          </a:xfrm>
          <a:prstGeom prst="rect">
            <a:avLst/>
          </a:prstGeom>
        </p:spPr>
        <p:txBody>
          <a:bodyPr vert="horz" lIns="91440" tIns="45720" rIns="91440" bIns="45720" rtlCol="0" anchor="t">
            <a:normAutofit fontScale="85000" lnSpcReduction="20000"/>
          </a:bodyPr>
          <a:lstStyle>
            <a:lvl1pPr marL="0" indent="0" algn="l" defTabSz="914400" rtl="0" eaLnBrk="1" latinLnBrk="0" hangingPunct="1">
              <a:lnSpc>
                <a:spcPct val="90000"/>
              </a:lnSpc>
              <a:spcBef>
                <a:spcPts val="1000"/>
              </a:spcBef>
              <a:buFont typeface="Arial" panose="020B0604020202020204" pitchFamily="34" charset="0"/>
              <a:buNone/>
              <a:defRPr sz="18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40000"/>
              </a:lnSpc>
            </a:pPr>
            <a:r>
              <a:rPr kumimoji="1" lang="en-US" altLang="zh-CN" dirty="0">
                <a:sym typeface="+mn-ea"/>
              </a:rPr>
              <a:t>Larger Size Image + multimodal</a:t>
            </a:r>
          </a:p>
        </p:txBody>
      </p:sp>
      <p:sp>
        <p:nvSpPr>
          <p:cNvPr id="10" name="文本占位符 2"/>
          <p:cNvSpPr>
            <a:spLocks noGrp="1"/>
          </p:cNvSpPr>
          <p:nvPr/>
        </p:nvSpPr>
        <p:spPr>
          <a:xfrm>
            <a:off x="134608" y="54866"/>
            <a:ext cx="724778" cy="480471"/>
          </a:xfrm>
          <a:prstGeom prst="rect">
            <a:avLst/>
          </a:prstGeom>
        </p:spPr>
        <p:txBody>
          <a:bodyPr vert="horz" lIns="91440" tIns="45720" rIns="91440" bIns="45720" rtlCol="0" anchor="ctr">
            <a:normAutofit fontScale="9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01</a:t>
            </a:r>
            <a:endParaRPr kumimoji="1" lang="zh-CN" altLang="en-US" dirty="0"/>
          </a:p>
        </p:txBody>
      </p:sp>
      <p:pic>
        <p:nvPicPr>
          <p:cNvPr id="14" name="图片 13">
            <a:extLst>
              <a:ext uri="{FF2B5EF4-FFF2-40B4-BE49-F238E27FC236}">
                <a16:creationId xmlns:a16="http://schemas.microsoft.com/office/drawing/2014/main" id="{2BC1D193-991D-F4E9-F6B7-A035B5041604}"/>
              </a:ext>
            </a:extLst>
          </p:cNvPr>
          <p:cNvPicPr>
            <a:picLocks noChangeAspect="1"/>
          </p:cNvPicPr>
          <p:nvPr/>
        </p:nvPicPr>
        <p:blipFill rotWithShape="1">
          <a:blip r:embed="rId2">
            <a:extLst>
              <a:ext uri="{28A0092B-C50C-407E-A947-70E740481C1C}">
                <a14:useLocalDpi xmlns:a14="http://schemas.microsoft.com/office/drawing/2010/main" val="0"/>
              </a:ext>
            </a:extLst>
          </a:blip>
          <a:srcRect l="64580" b="24211"/>
          <a:stretch/>
        </p:blipFill>
        <p:spPr>
          <a:xfrm>
            <a:off x="334230" y="2513219"/>
            <a:ext cx="3576989" cy="100565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6" name="图片 15">
            <a:extLst>
              <a:ext uri="{FF2B5EF4-FFF2-40B4-BE49-F238E27FC236}">
                <a16:creationId xmlns:a16="http://schemas.microsoft.com/office/drawing/2014/main" id="{1AEC9C2D-41F4-8693-22B7-99C5F0B11412}"/>
              </a:ext>
            </a:extLst>
          </p:cNvPr>
          <p:cNvPicPr>
            <a:picLocks noChangeAspect="1"/>
          </p:cNvPicPr>
          <p:nvPr/>
        </p:nvPicPr>
        <p:blipFill rotWithShape="1">
          <a:blip r:embed="rId3">
            <a:extLst>
              <a:ext uri="{28A0092B-C50C-407E-A947-70E740481C1C}">
                <a14:useLocalDpi xmlns:a14="http://schemas.microsoft.com/office/drawing/2010/main" val="0"/>
              </a:ext>
            </a:extLst>
          </a:blip>
          <a:srcRect l="65653"/>
          <a:stretch/>
        </p:blipFill>
        <p:spPr>
          <a:xfrm>
            <a:off x="334232" y="889104"/>
            <a:ext cx="3576987" cy="123383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0" name="文本框 19">
            <a:extLst>
              <a:ext uri="{FF2B5EF4-FFF2-40B4-BE49-F238E27FC236}">
                <a16:creationId xmlns:a16="http://schemas.microsoft.com/office/drawing/2014/main" id="{F67C7923-01A8-BA37-E29B-FC05B82F63D4}"/>
              </a:ext>
            </a:extLst>
          </p:cNvPr>
          <p:cNvSpPr txBox="1"/>
          <p:nvPr/>
        </p:nvSpPr>
        <p:spPr>
          <a:xfrm>
            <a:off x="5004344" y="1316863"/>
            <a:ext cx="4255066" cy="369332"/>
          </a:xfrm>
          <a:prstGeom prst="rect">
            <a:avLst/>
          </a:prstGeom>
          <a:noFill/>
        </p:spPr>
        <p:txBody>
          <a:bodyPr wrap="square" rtlCol="0">
            <a:spAutoFit/>
          </a:bodyPr>
          <a:lstStyle/>
          <a:p>
            <a:r>
              <a:rPr lang="en-US" altLang="zh-CN" b="1" dirty="0"/>
              <a:t>768</a:t>
            </a:r>
            <a:r>
              <a:rPr lang="en-US" altLang="zh-CN" dirty="0"/>
              <a:t> + 5folds+ b7 </a:t>
            </a:r>
            <a:r>
              <a:rPr lang="zh-CN" altLang="en-US" dirty="0"/>
              <a:t>（</a:t>
            </a:r>
            <a:r>
              <a:rPr lang="en-US" altLang="zh-CN" dirty="0"/>
              <a:t>Before last presentation)</a:t>
            </a:r>
          </a:p>
        </p:txBody>
      </p:sp>
      <p:sp>
        <p:nvSpPr>
          <p:cNvPr id="21" name="文本框 20">
            <a:extLst>
              <a:ext uri="{FF2B5EF4-FFF2-40B4-BE49-F238E27FC236}">
                <a16:creationId xmlns:a16="http://schemas.microsoft.com/office/drawing/2014/main" id="{8277DE5E-763D-C4CD-6A2D-FB0482DEBDAE}"/>
              </a:ext>
            </a:extLst>
          </p:cNvPr>
          <p:cNvSpPr txBox="1"/>
          <p:nvPr/>
        </p:nvSpPr>
        <p:spPr>
          <a:xfrm>
            <a:off x="5004344" y="2782669"/>
            <a:ext cx="3086404" cy="646331"/>
          </a:xfrm>
          <a:prstGeom prst="rect">
            <a:avLst/>
          </a:prstGeom>
          <a:noFill/>
        </p:spPr>
        <p:txBody>
          <a:bodyPr wrap="square" rtlCol="0">
            <a:spAutoFit/>
          </a:bodyPr>
          <a:lstStyle/>
          <a:p>
            <a:r>
              <a:rPr lang="en-US" altLang="zh-CN" b="1" dirty="0"/>
              <a:t>768</a:t>
            </a:r>
            <a:r>
              <a:rPr lang="en-US" altLang="zh-CN" dirty="0"/>
              <a:t> + 5folds+ b7 + multimodal</a:t>
            </a:r>
            <a:endParaRPr lang="zh-CN" altLang="en-US" dirty="0"/>
          </a:p>
          <a:p>
            <a:endParaRPr lang="zh-CN" altLang="en-US" dirty="0"/>
          </a:p>
        </p:txBody>
      </p:sp>
      <p:pic>
        <p:nvPicPr>
          <p:cNvPr id="23" name="图片 22">
            <a:extLst>
              <a:ext uri="{FF2B5EF4-FFF2-40B4-BE49-F238E27FC236}">
                <a16:creationId xmlns:a16="http://schemas.microsoft.com/office/drawing/2014/main" id="{B3643D85-6724-93FB-A398-CCE80B0651A2}"/>
              </a:ext>
            </a:extLst>
          </p:cNvPr>
          <p:cNvPicPr>
            <a:picLocks noChangeAspect="1"/>
          </p:cNvPicPr>
          <p:nvPr/>
        </p:nvPicPr>
        <p:blipFill rotWithShape="1">
          <a:blip r:embed="rId4">
            <a:extLst>
              <a:ext uri="{28A0092B-C50C-407E-A947-70E740481C1C}">
                <a14:useLocalDpi xmlns:a14="http://schemas.microsoft.com/office/drawing/2010/main" val="0"/>
              </a:ext>
            </a:extLst>
          </a:blip>
          <a:srcRect l="54557" t="-7466" r="10759" b="1"/>
          <a:stretch/>
        </p:blipFill>
        <p:spPr>
          <a:xfrm>
            <a:off x="334231" y="5885644"/>
            <a:ext cx="3576991" cy="71141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5" name="文本框 24">
            <a:extLst>
              <a:ext uri="{FF2B5EF4-FFF2-40B4-BE49-F238E27FC236}">
                <a16:creationId xmlns:a16="http://schemas.microsoft.com/office/drawing/2014/main" id="{10C47241-A952-65AB-E47E-4DF808B475D8}"/>
              </a:ext>
            </a:extLst>
          </p:cNvPr>
          <p:cNvSpPr txBox="1"/>
          <p:nvPr/>
        </p:nvSpPr>
        <p:spPr>
          <a:xfrm>
            <a:off x="5004344" y="6056686"/>
            <a:ext cx="3178140" cy="369332"/>
          </a:xfrm>
          <a:prstGeom prst="rect">
            <a:avLst/>
          </a:prstGeom>
          <a:noFill/>
        </p:spPr>
        <p:txBody>
          <a:bodyPr wrap="square">
            <a:spAutoFit/>
          </a:bodyPr>
          <a:lstStyle/>
          <a:p>
            <a:r>
              <a:rPr lang="en-US" altLang="zh-CN" b="1" dirty="0"/>
              <a:t>1024</a:t>
            </a:r>
            <a:r>
              <a:rPr lang="en-US" altLang="zh-CN" dirty="0"/>
              <a:t> + 5folds + b7 + multimodal</a:t>
            </a:r>
            <a:endParaRPr lang="zh-CN" altLang="en-US" dirty="0"/>
          </a:p>
        </p:txBody>
      </p:sp>
      <p:sp>
        <p:nvSpPr>
          <p:cNvPr id="4" name="文本框 3">
            <a:extLst>
              <a:ext uri="{FF2B5EF4-FFF2-40B4-BE49-F238E27FC236}">
                <a16:creationId xmlns:a16="http://schemas.microsoft.com/office/drawing/2014/main" id="{35EEA6E4-CD8E-FF14-D2F2-7033EB5E0311}"/>
              </a:ext>
            </a:extLst>
          </p:cNvPr>
          <p:cNvSpPr txBox="1"/>
          <p:nvPr/>
        </p:nvSpPr>
        <p:spPr>
          <a:xfrm>
            <a:off x="5004344" y="4456045"/>
            <a:ext cx="3178140" cy="369332"/>
          </a:xfrm>
          <a:prstGeom prst="rect">
            <a:avLst/>
          </a:prstGeom>
          <a:noFill/>
        </p:spPr>
        <p:txBody>
          <a:bodyPr wrap="square">
            <a:spAutoFit/>
          </a:bodyPr>
          <a:lstStyle/>
          <a:p>
            <a:r>
              <a:rPr lang="en-US" altLang="zh-CN" b="1" dirty="0"/>
              <a:t>896</a:t>
            </a:r>
            <a:r>
              <a:rPr lang="en-US" altLang="zh-CN" dirty="0"/>
              <a:t> + 5folds + b7 + multimodal</a:t>
            </a:r>
            <a:endParaRPr lang="zh-CN" altLang="en-US" dirty="0"/>
          </a:p>
        </p:txBody>
      </p:sp>
      <p:pic>
        <p:nvPicPr>
          <p:cNvPr id="5" name="图片 4">
            <a:extLst>
              <a:ext uri="{FF2B5EF4-FFF2-40B4-BE49-F238E27FC236}">
                <a16:creationId xmlns:a16="http://schemas.microsoft.com/office/drawing/2014/main" id="{D6BCC9EB-C437-D224-E91A-4628689F38F0}"/>
              </a:ext>
            </a:extLst>
          </p:cNvPr>
          <p:cNvPicPr>
            <a:picLocks noChangeAspect="1"/>
          </p:cNvPicPr>
          <p:nvPr/>
        </p:nvPicPr>
        <p:blipFill rotWithShape="1">
          <a:blip r:embed="rId5">
            <a:extLst>
              <a:ext uri="{28A0092B-C50C-407E-A947-70E740481C1C}">
                <a14:useLocalDpi xmlns:a14="http://schemas.microsoft.com/office/drawing/2010/main" val="0"/>
              </a:ext>
            </a:extLst>
          </a:blip>
          <a:srcRect l="63116" t="-80072" b="-1"/>
          <a:stretch/>
        </p:blipFill>
        <p:spPr>
          <a:xfrm>
            <a:off x="334231" y="4021388"/>
            <a:ext cx="3576989" cy="123864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 name="文本框 5">
            <a:extLst>
              <a:ext uri="{FF2B5EF4-FFF2-40B4-BE49-F238E27FC236}">
                <a16:creationId xmlns:a16="http://schemas.microsoft.com/office/drawing/2014/main" id="{463AB365-FECA-E485-8EE1-D9BDDA1A0720}"/>
              </a:ext>
            </a:extLst>
          </p:cNvPr>
          <p:cNvSpPr txBox="1"/>
          <p:nvPr/>
        </p:nvSpPr>
        <p:spPr>
          <a:xfrm>
            <a:off x="10770833" y="107124"/>
            <a:ext cx="1421167" cy="369332"/>
          </a:xfrm>
          <a:prstGeom prst="rect">
            <a:avLst/>
          </a:prstGeom>
          <a:noFill/>
        </p:spPr>
        <p:txBody>
          <a:bodyPr wrap="square">
            <a:spAutoFit/>
          </a:bodyPr>
          <a:lstStyle/>
          <a:p>
            <a:r>
              <a:rPr lang="en-US" altLang="zh-CN" sz="1800" dirty="0" err="1">
                <a:sym typeface="+mn-ea"/>
              </a:rPr>
              <a:t>Botao</a:t>
            </a:r>
            <a:r>
              <a:rPr lang="en-US" altLang="zh-CN" sz="1800" dirty="0">
                <a:sym typeface="+mn-ea"/>
              </a:rPr>
              <a:t> Jiang</a:t>
            </a:r>
            <a:endParaRPr lang="zh-CN" altLang="en-US" dirty="0"/>
          </a:p>
        </p:txBody>
      </p:sp>
    </p:spTree>
    <p:extLst>
      <p:ext uri="{BB962C8B-B14F-4D97-AF65-F5344CB8AC3E}">
        <p14:creationId xmlns:p14="http://schemas.microsoft.com/office/powerpoint/2010/main" val="22403530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35" y="0"/>
            <a:ext cx="12192000" cy="58972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b="1" dirty="0"/>
          </a:p>
        </p:txBody>
      </p:sp>
      <p:sp>
        <p:nvSpPr>
          <p:cNvPr id="9" name="文本占位符 1"/>
          <p:cNvSpPr>
            <a:spLocks noGrp="1"/>
          </p:cNvSpPr>
          <p:nvPr/>
        </p:nvSpPr>
        <p:spPr>
          <a:xfrm>
            <a:off x="859386" y="113748"/>
            <a:ext cx="3819097" cy="362708"/>
          </a:xfrm>
          <a:prstGeom prst="rect">
            <a:avLst/>
          </a:prstGeom>
        </p:spPr>
        <p:txBody>
          <a:bodyPr vert="horz" lIns="91440" tIns="45720" rIns="91440" bIns="45720" rtlCol="0" anchor="t">
            <a:normAutofit fontScale="85000" lnSpcReduction="20000"/>
          </a:bodyPr>
          <a:lstStyle>
            <a:lvl1pPr marL="0" indent="0" algn="l" defTabSz="914400" rtl="0" eaLnBrk="1" latinLnBrk="0" hangingPunct="1">
              <a:lnSpc>
                <a:spcPct val="90000"/>
              </a:lnSpc>
              <a:spcBef>
                <a:spcPts val="1000"/>
              </a:spcBef>
              <a:buFont typeface="Arial" panose="020B0604020202020204" pitchFamily="34" charset="0"/>
              <a:buNone/>
              <a:defRPr sz="18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40000"/>
              </a:lnSpc>
            </a:pPr>
            <a:r>
              <a:rPr kumimoji="1" lang="en-US" altLang="zh-CN" dirty="0">
                <a:sym typeface="+mn-ea"/>
              </a:rPr>
              <a:t>More Folds + multimodal</a:t>
            </a:r>
          </a:p>
        </p:txBody>
      </p:sp>
      <p:sp>
        <p:nvSpPr>
          <p:cNvPr id="10" name="文本占位符 2"/>
          <p:cNvSpPr>
            <a:spLocks noGrp="1"/>
          </p:cNvSpPr>
          <p:nvPr/>
        </p:nvSpPr>
        <p:spPr>
          <a:xfrm>
            <a:off x="134608" y="54866"/>
            <a:ext cx="724778" cy="480471"/>
          </a:xfrm>
          <a:prstGeom prst="rect">
            <a:avLst/>
          </a:prstGeom>
        </p:spPr>
        <p:txBody>
          <a:bodyPr vert="horz" lIns="91440" tIns="45720" rIns="91440" bIns="45720" rtlCol="0" anchor="ctr">
            <a:normAutofit fontScale="9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02</a:t>
            </a:r>
            <a:endParaRPr kumimoji="1" lang="zh-CN" altLang="en-US" dirty="0"/>
          </a:p>
        </p:txBody>
      </p:sp>
      <p:pic>
        <p:nvPicPr>
          <p:cNvPr id="14" name="图片 13">
            <a:extLst>
              <a:ext uri="{FF2B5EF4-FFF2-40B4-BE49-F238E27FC236}">
                <a16:creationId xmlns:a16="http://schemas.microsoft.com/office/drawing/2014/main" id="{2BC1D193-991D-F4E9-F6B7-A035B50416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1599" y="1666099"/>
            <a:ext cx="8713767" cy="11449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0" name="文本框 19">
            <a:extLst>
              <a:ext uri="{FF2B5EF4-FFF2-40B4-BE49-F238E27FC236}">
                <a16:creationId xmlns:a16="http://schemas.microsoft.com/office/drawing/2014/main" id="{F67C7923-01A8-BA37-E29B-FC05B82F63D4}"/>
              </a:ext>
            </a:extLst>
          </p:cNvPr>
          <p:cNvSpPr txBox="1"/>
          <p:nvPr/>
        </p:nvSpPr>
        <p:spPr>
          <a:xfrm>
            <a:off x="7700521" y="3059668"/>
            <a:ext cx="3086404" cy="369332"/>
          </a:xfrm>
          <a:prstGeom prst="rect">
            <a:avLst/>
          </a:prstGeom>
          <a:noFill/>
        </p:spPr>
        <p:txBody>
          <a:bodyPr wrap="square" rtlCol="0">
            <a:spAutoFit/>
          </a:bodyPr>
          <a:lstStyle/>
          <a:p>
            <a:r>
              <a:rPr lang="en-US" altLang="zh-CN" dirty="0"/>
              <a:t>768 + </a:t>
            </a:r>
            <a:r>
              <a:rPr lang="en-US" altLang="zh-CN" b="1" dirty="0"/>
              <a:t>5folds</a:t>
            </a:r>
            <a:r>
              <a:rPr lang="en-US" altLang="zh-CN" dirty="0"/>
              <a:t> + b7 + multimodal</a:t>
            </a:r>
            <a:endParaRPr lang="zh-CN" altLang="en-US" dirty="0"/>
          </a:p>
        </p:txBody>
      </p:sp>
      <p:sp>
        <p:nvSpPr>
          <p:cNvPr id="21" name="文本框 20">
            <a:extLst>
              <a:ext uri="{FF2B5EF4-FFF2-40B4-BE49-F238E27FC236}">
                <a16:creationId xmlns:a16="http://schemas.microsoft.com/office/drawing/2014/main" id="{8277DE5E-763D-C4CD-6A2D-FB0482DEBDAE}"/>
              </a:ext>
            </a:extLst>
          </p:cNvPr>
          <p:cNvSpPr txBox="1"/>
          <p:nvPr/>
        </p:nvSpPr>
        <p:spPr>
          <a:xfrm>
            <a:off x="7700521" y="4945319"/>
            <a:ext cx="3086404" cy="646331"/>
          </a:xfrm>
          <a:prstGeom prst="rect">
            <a:avLst/>
          </a:prstGeom>
          <a:noFill/>
        </p:spPr>
        <p:txBody>
          <a:bodyPr wrap="square" rtlCol="0">
            <a:spAutoFit/>
          </a:bodyPr>
          <a:lstStyle/>
          <a:p>
            <a:r>
              <a:rPr lang="en-US" altLang="zh-CN" dirty="0"/>
              <a:t>768 + </a:t>
            </a:r>
            <a:r>
              <a:rPr lang="en-US" altLang="zh-CN" b="1" dirty="0"/>
              <a:t>7folds</a:t>
            </a:r>
            <a:r>
              <a:rPr lang="en-US" altLang="zh-CN" dirty="0"/>
              <a:t> + b7 + multimodal</a:t>
            </a:r>
            <a:endParaRPr lang="zh-CN" altLang="en-US" dirty="0"/>
          </a:p>
          <a:p>
            <a:endParaRPr lang="zh-CN" altLang="en-US" dirty="0"/>
          </a:p>
        </p:txBody>
      </p:sp>
      <p:pic>
        <p:nvPicPr>
          <p:cNvPr id="29" name="图片 28">
            <a:extLst>
              <a:ext uri="{FF2B5EF4-FFF2-40B4-BE49-F238E27FC236}">
                <a16:creationId xmlns:a16="http://schemas.microsoft.com/office/drawing/2014/main" id="{D2435482-8E30-5E05-65A6-40A225110E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1604" y="3873226"/>
            <a:ext cx="8713762" cy="62786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 name="文本框 2">
            <a:extLst>
              <a:ext uri="{FF2B5EF4-FFF2-40B4-BE49-F238E27FC236}">
                <a16:creationId xmlns:a16="http://schemas.microsoft.com/office/drawing/2014/main" id="{C1AA2B04-FF55-8B01-05A9-C9AD555CB882}"/>
              </a:ext>
            </a:extLst>
          </p:cNvPr>
          <p:cNvSpPr txBox="1"/>
          <p:nvPr/>
        </p:nvSpPr>
        <p:spPr>
          <a:xfrm>
            <a:off x="10770833" y="107124"/>
            <a:ext cx="1421167" cy="369332"/>
          </a:xfrm>
          <a:prstGeom prst="rect">
            <a:avLst/>
          </a:prstGeom>
          <a:noFill/>
        </p:spPr>
        <p:txBody>
          <a:bodyPr wrap="square">
            <a:spAutoFit/>
          </a:bodyPr>
          <a:lstStyle/>
          <a:p>
            <a:r>
              <a:rPr lang="en-US" altLang="zh-CN" sz="1800" dirty="0">
                <a:sym typeface="+mn-ea"/>
              </a:rPr>
              <a:t>Bei </a:t>
            </a:r>
            <a:r>
              <a:rPr lang="en-US" altLang="zh-CN" sz="1800" dirty="0" err="1">
                <a:sym typeface="+mn-ea"/>
              </a:rPr>
              <a:t>Jin</a:t>
            </a:r>
            <a:endParaRPr lang="zh-CN" altLang="en-US" dirty="0"/>
          </a:p>
        </p:txBody>
      </p:sp>
    </p:spTree>
    <p:extLst>
      <p:ext uri="{BB962C8B-B14F-4D97-AF65-F5344CB8AC3E}">
        <p14:creationId xmlns:p14="http://schemas.microsoft.com/office/powerpoint/2010/main" val="17724797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35" y="0"/>
            <a:ext cx="12192000" cy="58972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b="1" dirty="0"/>
          </a:p>
        </p:txBody>
      </p:sp>
      <p:sp>
        <p:nvSpPr>
          <p:cNvPr id="9" name="文本占位符 1"/>
          <p:cNvSpPr>
            <a:spLocks noGrp="1"/>
          </p:cNvSpPr>
          <p:nvPr/>
        </p:nvSpPr>
        <p:spPr>
          <a:xfrm>
            <a:off x="859386" y="113748"/>
            <a:ext cx="3819097" cy="362708"/>
          </a:xfrm>
          <a:prstGeom prst="rect">
            <a:avLst/>
          </a:prstGeom>
        </p:spPr>
        <p:txBody>
          <a:bodyPr vert="horz" lIns="91440" tIns="45720" rIns="91440" bIns="45720" rtlCol="0" anchor="t">
            <a:normAutofit fontScale="85000" lnSpcReduction="20000"/>
          </a:bodyPr>
          <a:lstStyle>
            <a:lvl1pPr marL="0" indent="0" algn="l" defTabSz="914400" rtl="0" eaLnBrk="1" latinLnBrk="0" hangingPunct="1">
              <a:lnSpc>
                <a:spcPct val="90000"/>
              </a:lnSpc>
              <a:spcBef>
                <a:spcPts val="1000"/>
              </a:spcBef>
              <a:buFont typeface="Arial" panose="020B0604020202020204" pitchFamily="34" charset="0"/>
              <a:buNone/>
              <a:defRPr sz="18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40000"/>
              </a:lnSpc>
            </a:pPr>
            <a:r>
              <a:rPr kumimoji="1" lang="en-US" altLang="zh-CN" dirty="0">
                <a:sym typeface="+mn-ea"/>
              </a:rPr>
              <a:t>Stain Normalization + multimodal</a:t>
            </a:r>
          </a:p>
        </p:txBody>
      </p:sp>
      <p:sp>
        <p:nvSpPr>
          <p:cNvPr id="10" name="文本占位符 2"/>
          <p:cNvSpPr>
            <a:spLocks noGrp="1"/>
          </p:cNvSpPr>
          <p:nvPr/>
        </p:nvSpPr>
        <p:spPr>
          <a:xfrm>
            <a:off x="134608" y="54866"/>
            <a:ext cx="724778" cy="480471"/>
          </a:xfrm>
          <a:prstGeom prst="rect">
            <a:avLst/>
          </a:prstGeom>
        </p:spPr>
        <p:txBody>
          <a:bodyPr vert="horz" lIns="91440" tIns="45720" rIns="91440" bIns="45720" rtlCol="0" anchor="ctr">
            <a:normAutofit fontScale="9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03</a:t>
            </a:r>
            <a:endParaRPr kumimoji="1" lang="zh-CN" altLang="en-US" dirty="0"/>
          </a:p>
        </p:txBody>
      </p:sp>
      <p:pic>
        <p:nvPicPr>
          <p:cNvPr id="11" name="图片 10">
            <a:extLst>
              <a:ext uri="{FF2B5EF4-FFF2-40B4-BE49-F238E27FC236}">
                <a16:creationId xmlns:a16="http://schemas.microsoft.com/office/drawing/2014/main" id="{441AA978-55B3-D7C5-A159-7EC0F1136F3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05944" y="4089030"/>
            <a:ext cx="1767221" cy="1759680"/>
          </a:xfrm>
          <a:prstGeom prst="rect">
            <a:avLst/>
          </a:prstGeom>
        </p:spPr>
      </p:pic>
      <p:pic>
        <p:nvPicPr>
          <p:cNvPr id="14" name="图片 13">
            <a:extLst>
              <a:ext uri="{FF2B5EF4-FFF2-40B4-BE49-F238E27FC236}">
                <a16:creationId xmlns:a16="http://schemas.microsoft.com/office/drawing/2014/main" id="{64B1F470-FA0B-15CF-B0E2-0208EB53661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05945" y="946222"/>
            <a:ext cx="1767221" cy="1822749"/>
          </a:xfrm>
          <a:prstGeom prst="rect">
            <a:avLst/>
          </a:prstGeom>
        </p:spPr>
      </p:pic>
      <p:pic>
        <p:nvPicPr>
          <p:cNvPr id="15" name="图片 14">
            <a:extLst>
              <a:ext uri="{FF2B5EF4-FFF2-40B4-BE49-F238E27FC236}">
                <a16:creationId xmlns:a16="http://schemas.microsoft.com/office/drawing/2014/main" id="{532A3D3E-4EAD-C372-F298-EB03CA2046BB}"/>
              </a:ext>
            </a:extLst>
          </p:cNvPr>
          <p:cNvPicPr>
            <a:picLocks noChangeAspect="1"/>
          </p:cNvPicPr>
          <p:nvPr/>
        </p:nvPicPr>
        <p:blipFill>
          <a:blip r:embed="rId4"/>
          <a:stretch>
            <a:fillRect/>
          </a:stretch>
        </p:blipFill>
        <p:spPr>
          <a:xfrm>
            <a:off x="1003694" y="2549160"/>
            <a:ext cx="1782096" cy="1759679"/>
          </a:xfrm>
          <a:prstGeom prst="rect">
            <a:avLst/>
          </a:prstGeom>
        </p:spPr>
      </p:pic>
      <p:sp>
        <p:nvSpPr>
          <p:cNvPr id="16" name="文本框 15">
            <a:extLst>
              <a:ext uri="{FF2B5EF4-FFF2-40B4-BE49-F238E27FC236}">
                <a16:creationId xmlns:a16="http://schemas.microsoft.com/office/drawing/2014/main" id="{08CBF662-DE7F-0B9D-71FA-BB3877715D5C}"/>
              </a:ext>
            </a:extLst>
          </p:cNvPr>
          <p:cNvSpPr txBox="1"/>
          <p:nvPr/>
        </p:nvSpPr>
        <p:spPr>
          <a:xfrm>
            <a:off x="8025414" y="1534132"/>
            <a:ext cx="1686708" cy="369332"/>
          </a:xfrm>
          <a:prstGeom prst="rect">
            <a:avLst/>
          </a:prstGeom>
          <a:noFill/>
        </p:spPr>
        <p:txBody>
          <a:bodyPr wrap="square" rtlCol="0">
            <a:spAutoFit/>
          </a:bodyPr>
          <a:lstStyle/>
          <a:p>
            <a:r>
              <a:rPr lang="en-US" altLang="zh-CN" dirty="0" err="1"/>
              <a:t>Torchstain</a:t>
            </a:r>
            <a:r>
              <a:rPr lang="en-US" altLang="zh-CN" dirty="0"/>
              <a:t>: 0.71</a:t>
            </a:r>
            <a:endParaRPr lang="zh-CN" altLang="en-US" dirty="0"/>
          </a:p>
        </p:txBody>
      </p:sp>
      <p:sp>
        <p:nvSpPr>
          <p:cNvPr id="17" name="文本框 16">
            <a:extLst>
              <a:ext uri="{FF2B5EF4-FFF2-40B4-BE49-F238E27FC236}">
                <a16:creationId xmlns:a16="http://schemas.microsoft.com/office/drawing/2014/main" id="{88CE08C8-8CA8-9D7E-B5AA-E185D1CE143C}"/>
              </a:ext>
            </a:extLst>
          </p:cNvPr>
          <p:cNvSpPr txBox="1"/>
          <p:nvPr/>
        </p:nvSpPr>
        <p:spPr>
          <a:xfrm>
            <a:off x="3144175" y="3330606"/>
            <a:ext cx="1686708" cy="369332"/>
          </a:xfrm>
          <a:prstGeom prst="rect">
            <a:avLst/>
          </a:prstGeom>
          <a:noFill/>
        </p:spPr>
        <p:txBody>
          <a:bodyPr wrap="square" rtlCol="0">
            <a:spAutoFit/>
          </a:bodyPr>
          <a:lstStyle/>
          <a:p>
            <a:r>
              <a:rPr lang="en-US" altLang="zh-CN" dirty="0"/>
              <a:t>Original: 0.71</a:t>
            </a:r>
            <a:endParaRPr lang="zh-CN" altLang="en-US" dirty="0"/>
          </a:p>
        </p:txBody>
      </p:sp>
      <p:sp>
        <p:nvSpPr>
          <p:cNvPr id="18" name="文本框 17">
            <a:extLst>
              <a:ext uri="{FF2B5EF4-FFF2-40B4-BE49-F238E27FC236}">
                <a16:creationId xmlns:a16="http://schemas.microsoft.com/office/drawing/2014/main" id="{61EAA3AD-D665-C212-D6B0-9FAD5681DFDD}"/>
              </a:ext>
            </a:extLst>
          </p:cNvPr>
          <p:cNvSpPr txBox="1"/>
          <p:nvPr/>
        </p:nvSpPr>
        <p:spPr>
          <a:xfrm>
            <a:off x="8025414" y="4769871"/>
            <a:ext cx="1686708" cy="369332"/>
          </a:xfrm>
          <a:prstGeom prst="rect">
            <a:avLst/>
          </a:prstGeom>
          <a:noFill/>
        </p:spPr>
        <p:txBody>
          <a:bodyPr wrap="square" rtlCol="0">
            <a:spAutoFit/>
          </a:bodyPr>
          <a:lstStyle/>
          <a:p>
            <a:r>
              <a:rPr lang="en-US" altLang="zh-CN" dirty="0" err="1"/>
              <a:t>Staintools</a:t>
            </a:r>
            <a:r>
              <a:rPr lang="en-US" altLang="zh-CN" dirty="0"/>
              <a:t>: 0.73</a:t>
            </a:r>
            <a:endParaRPr lang="zh-CN" altLang="en-US" dirty="0"/>
          </a:p>
        </p:txBody>
      </p:sp>
      <p:sp>
        <p:nvSpPr>
          <p:cNvPr id="20" name="文本框 19">
            <a:extLst>
              <a:ext uri="{FF2B5EF4-FFF2-40B4-BE49-F238E27FC236}">
                <a16:creationId xmlns:a16="http://schemas.microsoft.com/office/drawing/2014/main" id="{6C6E5076-F685-AB3D-ACC2-7003ED9811C0}"/>
              </a:ext>
            </a:extLst>
          </p:cNvPr>
          <p:cNvSpPr txBox="1"/>
          <p:nvPr/>
        </p:nvSpPr>
        <p:spPr>
          <a:xfrm>
            <a:off x="459688" y="994052"/>
            <a:ext cx="6112276" cy="369332"/>
          </a:xfrm>
          <a:prstGeom prst="rect">
            <a:avLst/>
          </a:prstGeom>
          <a:noFill/>
        </p:spPr>
        <p:txBody>
          <a:bodyPr wrap="square">
            <a:spAutoFit/>
          </a:bodyPr>
          <a:lstStyle/>
          <a:p>
            <a:r>
              <a:rPr lang="en-US" altLang="zh-CN" b="1" dirty="0"/>
              <a:t>All train on Unext50 + 768 + 5folds + multimodal</a:t>
            </a:r>
            <a:endParaRPr lang="zh-CN" altLang="en-US" b="1" dirty="0"/>
          </a:p>
        </p:txBody>
      </p:sp>
      <p:cxnSp>
        <p:nvCxnSpPr>
          <p:cNvPr id="22" name="直接箭头连接符 21">
            <a:extLst>
              <a:ext uri="{FF2B5EF4-FFF2-40B4-BE49-F238E27FC236}">
                <a16:creationId xmlns:a16="http://schemas.microsoft.com/office/drawing/2014/main" id="{4731C3A1-528A-8835-77B7-033B42A477FE}"/>
              </a:ext>
            </a:extLst>
          </p:cNvPr>
          <p:cNvCxnSpPr>
            <a:endCxn id="14" idx="1"/>
          </p:cNvCxnSpPr>
          <p:nvPr/>
        </p:nvCxnSpPr>
        <p:spPr>
          <a:xfrm flipV="1">
            <a:off x="3728621" y="1857597"/>
            <a:ext cx="2077324" cy="6915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直接箭头连接符 22">
            <a:extLst>
              <a:ext uri="{FF2B5EF4-FFF2-40B4-BE49-F238E27FC236}">
                <a16:creationId xmlns:a16="http://schemas.microsoft.com/office/drawing/2014/main" id="{560094C9-4039-8ADA-66BE-9927A5E8FC66}"/>
              </a:ext>
            </a:extLst>
          </p:cNvPr>
          <p:cNvCxnSpPr>
            <a:cxnSpLocks/>
            <a:endCxn id="11" idx="1"/>
          </p:cNvCxnSpPr>
          <p:nvPr/>
        </p:nvCxnSpPr>
        <p:spPr>
          <a:xfrm>
            <a:off x="3792221" y="4308839"/>
            <a:ext cx="2013723" cy="6600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文本框 2">
            <a:extLst>
              <a:ext uri="{FF2B5EF4-FFF2-40B4-BE49-F238E27FC236}">
                <a16:creationId xmlns:a16="http://schemas.microsoft.com/office/drawing/2014/main" id="{077CC363-CC4F-4F7C-8FF6-AAAE816D223A}"/>
              </a:ext>
            </a:extLst>
          </p:cNvPr>
          <p:cNvSpPr txBox="1"/>
          <p:nvPr/>
        </p:nvSpPr>
        <p:spPr>
          <a:xfrm>
            <a:off x="9499107" y="107124"/>
            <a:ext cx="2692893" cy="369332"/>
          </a:xfrm>
          <a:prstGeom prst="rect">
            <a:avLst/>
          </a:prstGeom>
          <a:noFill/>
        </p:spPr>
        <p:txBody>
          <a:bodyPr wrap="square">
            <a:spAutoFit/>
          </a:bodyPr>
          <a:lstStyle/>
          <a:p>
            <a:r>
              <a:rPr lang="en-US" altLang="zh-CN" dirty="0" err="1"/>
              <a:t>Sitang</a:t>
            </a:r>
            <a:r>
              <a:rPr lang="en-US" altLang="zh-CN" dirty="0"/>
              <a:t> Gong, </a:t>
            </a:r>
            <a:r>
              <a:rPr lang="en-US" altLang="zh-CN" dirty="0" err="1"/>
              <a:t>Juntuo</a:t>
            </a:r>
            <a:r>
              <a:rPr lang="en-US" altLang="zh-CN" dirty="0"/>
              <a:t> Wang</a:t>
            </a:r>
            <a:endParaRPr lang="zh-CN" altLang="en-US" dirty="0"/>
          </a:p>
        </p:txBody>
      </p:sp>
    </p:spTree>
    <p:extLst>
      <p:ext uri="{BB962C8B-B14F-4D97-AF65-F5344CB8AC3E}">
        <p14:creationId xmlns:p14="http://schemas.microsoft.com/office/powerpoint/2010/main" val="3355088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35" y="0"/>
            <a:ext cx="12192000" cy="58972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b="1" dirty="0"/>
          </a:p>
        </p:txBody>
      </p:sp>
      <p:sp>
        <p:nvSpPr>
          <p:cNvPr id="9" name="文本占位符 1"/>
          <p:cNvSpPr>
            <a:spLocks noGrp="1"/>
          </p:cNvSpPr>
          <p:nvPr/>
        </p:nvSpPr>
        <p:spPr>
          <a:xfrm>
            <a:off x="859386" y="113748"/>
            <a:ext cx="3819097" cy="362708"/>
          </a:xfrm>
          <a:prstGeom prst="rect">
            <a:avLst/>
          </a:prstGeom>
        </p:spPr>
        <p:txBody>
          <a:bodyPr vert="horz" lIns="91440" tIns="45720" rIns="91440" bIns="45720" rtlCol="0" anchor="t">
            <a:normAutofit fontScale="77500" lnSpcReduction="20000"/>
          </a:bodyPr>
          <a:lstStyle>
            <a:lvl1pPr marL="0" indent="0" algn="l" defTabSz="914400" rtl="0" eaLnBrk="1" latinLnBrk="0" hangingPunct="1">
              <a:lnSpc>
                <a:spcPct val="90000"/>
              </a:lnSpc>
              <a:spcBef>
                <a:spcPts val="1000"/>
              </a:spcBef>
              <a:buFont typeface="Arial" panose="020B0604020202020204" pitchFamily="34" charset="0"/>
              <a:buNone/>
              <a:defRPr sz="18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40000"/>
              </a:lnSpc>
            </a:pPr>
            <a:r>
              <a:rPr kumimoji="1" lang="en-US" altLang="zh-CN" dirty="0"/>
              <a:t>Ensemble Learning</a:t>
            </a:r>
          </a:p>
          <a:p>
            <a:pPr>
              <a:lnSpc>
                <a:spcPct val="140000"/>
              </a:lnSpc>
            </a:pPr>
            <a:endParaRPr kumimoji="1" lang="en-US" altLang="zh-CN" dirty="0">
              <a:sym typeface="+mn-ea"/>
            </a:endParaRPr>
          </a:p>
        </p:txBody>
      </p:sp>
      <p:sp>
        <p:nvSpPr>
          <p:cNvPr id="10" name="文本占位符 2"/>
          <p:cNvSpPr>
            <a:spLocks noGrp="1"/>
          </p:cNvSpPr>
          <p:nvPr/>
        </p:nvSpPr>
        <p:spPr>
          <a:xfrm>
            <a:off x="134608" y="54866"/>
            <a:ext cx="724778" cy="480471"/>
          </a:xfrm>
          <a:prstGeom prst="rect">
            <a:avLst/>
          </a:prstGeom>
        </p:spPr>
        <p:txBody>
          <a:bodyPr vert="horz" lIns="91440" tIns="45720" rIns="91440" bIns="45720" rtlCol="0" anchor="ctr">
            <a:normAutofit fontScale="9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04</a:t>
            </a:r>
            <a:endParaRPr kumimoji="1" lang="zh-CN" altLang="en-US" dirty="0"/>
          </a:p>
        </p:txBody>
      </p:sp>
      <p:grpSp>
        <p:nvGrpSpPr>
          <p:cNvPr id="3" name="组合 2">
            <a:extLst>
              <a:ext uri="{FF2B5EF4-FFF2-40B4-BE49-F238E27FC236}">
                <a16:creationId xmlns:a16="http://schemas.microsoft.com/office/drawing/2014/main" id="{1E91CE54-F686-F561-50E7-CC6085DDBED5}"/>
              </a:ext>
            </a:extLst>
          </p:cNvPr>
          <p:cNvGrpSpPr/>
          <p:nvPr/>
        </p:nvGrpSpPr>
        <p:grpSpPr>
          <a:xfrm>
            <a:off x="1776203" y="2270889"/>
            <a:ext cx="7785048" cy="2949180"/>
            <a:chOff x="471186" y="1072403"/>
            <a:chExt cx="7785048" cy="2949180"/>
          </a:xfrm>
        </p:grpSpPr>
        <p:grpSp>
          <p:nvGrpSpPr>
            <p:cNvPr id="26" name="组合 25">
              <a:extLst>
                <a:ext uri="{FF2B5EF4-FFF2-40B4-BE49-F238E27FC236}">
                  <a16:creationId xmlns:a16="http://schemas.microsoft.com/office/drawing/2014/main" id="{C2A17EAA-A613-9CFF-90BA-E7CF3C1FA117}"/>
                </a:ext>
              </a:extLst>
            </p:cNvPr>
            <p:cNvGrpSpPr/>
            <p:nvPr/>
          </p:nvGrpSpPr>
          <p:grpSpPr>
            <a:xfrm>
              <a:off x="471186" y="1072403"/>
              <a:ext cx="7785048" cy="1200280"/>
              <a:chOff x="648739" y="1774766"/>
              <a:chExt cx="9383027" cy="1394562"/>
            </a:xfrm>
          </p:grpSpPr>
          <p:grpSp>
            <p:nvGrpSpPr>
              <p:cNvPr id="19" name="组合 18">
                <a:extLst>
                  <a:ext uri="{FF2B5EF4-FFF2-40B4-BE49-F238E27FC236}">
                    <a16:creationId xmlns:a16="http://schemas.microsoft.com/office/drawing/2014/main" id="{0D6F81A6-B441-E2BF-55F6-424391D8BD9B}"/>
                  </a:ext>
                </a:extLst>
              </p:cNvPr>
              <p:cNvGrpSpPr/>
              <p:nvPr/>
            </p:nvGrpSpPr>
            <p:grpSpPr>
              <a:xfrm>
                <a:off x="648739" y="1774766"/>
                <a:ext cx="9383027" cy="1394562"/>
                <a:chOff x="1385586" y="1712621"/>
                <a:chExt cx="6628349" cy="875988"/>
              </a:xfrm>
            </p:grpSpPr>
            <p:pic>
              <p:nvPicPr>
                <p:cNvPr id="7" name="图片 6">
                  <a:extLst>
                    <a:ext uri="{FF2B5EF4-FFF2-40B4-BE49-F238E27FC236}">
                      <a16:creationId xmlns:a16="http://schemas.microsoft.com/office/drawing/2014/main" id="{EA7D1A4D-4DC1-64D7-F56F-B552837381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5228" y="1712622"/>
                  <a:ext cx="2828707" cy="8759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2" name="图片 11">
                  <a:extLst>
                    <a:ext uri="{FF2B5EF4-FFF2-40B4-BE49-F238E27FC236}">
                      <a16:creationId xmlns:a16="http://schemas.microsoft.com/office/drawing/2014/main" id="{53CE4024-CF78-25CF-9886-E431C1731E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5586" y="1712621"/>
                  <a:ext cx="2581857" cy="8759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3" name="加号 12">
                  <a:extLst>
                    <a:ext uri="{FF2B5EF4-FFF2-40B4-BE49-F238E27FC236}">
                      <a16:creationId xmlns:a16="http://schemas.microsoft.com/office/drawing/2014/main" id="{FF8098CE-FBF3-2003-C5E4-4E64B4580EFE}"/>
                    </a:ext>
                  </a:extLst>
                </p:cNvPr>
                <p:cNvSpPr/>
                <p:nvPr/>
              </p:nvSpPr>
              <p:spPr>
                <a:xfrm>
                  <a:off x="4305621" y="1839821"/>
                  <a:ext cx="585926" cy="589722"/>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文本框 20">
                <a:extLst>
                  <a:ext uri="{FF2B5EF4-FFF2-40B4-BE49-F238E27FC236}">
                    <a16:creationId xmlns:a16="http://schemas.microsoft.com/office/drawing/2014/main" id="{E4AC8198-64B8-542E-2486-E0A23C86BC94}"/>
                  </a:ext>
                </a:extLst>
              </p:cNvPr>
              <p:cNvSpPr txBox="1"/>
              <p:nvPr/>
            </p:nvSpPr>
            <p:spPr>
              <a:xfrm>
                <a:off x="698690" y="2269768"/>
                <a:ext cx="2035634" cy="523220"/>
              </a:xfrm>
              <a:prstGeom prst="rect">
                <a:avLst/>
              </a:prstGeom>
              <a:noFill/>
            </p:spPr>
            <p:txBody>
              <a:bodyPr wrap="square" rtlCol="0">
                <a:spAutoFit/>
              </a:bodyPr>
              <a:lstStyle/>
              <a:p>
                <a:r>
                  <a:rPr lang="en-US" altLang="zh-CN" sz="1400" dirty="0"/>
                  <a:t>Unext101 + 1024 + 5folds + multimodal</a:t>
                </a:r>
                <a:endParaRPr lang="zh-CN" altLang="en-US" sz="1400" dirty="0"/>
              </a:p>
            </p:txBody>
          </p:sp>
          <p:sp>
            <p:nvSpPr>
              <p:cNvPr id="24" name="文本框 23">
                <a:extLst>
                  <a:ext uri="{FF2B5EF4-FFF2-40B4-BE49-F238E27FC236}">
                    <a16:creationId xmlns:a16="http://schemas.microsoft.com/office/drawing/2014/main" id="{3B1342A7-6ADB-CCC3-1F35-CFF414F00029}"/>
                  </a:ext>
                </a:extLst>
              </p:cNvPr>
              <p:cNvSpPr txBox="1"/>
              <p:nvPr/>
            </p:nvSpPr>
            <p:spPr>
              <a:xfrm>
                <a:off x="6090466" y="2269765"/>
                <a:ext cx="2079513" cy="607910"/>
              </a:xfrm>
              <a:prstGeom prst="rect">
                <a:avLst/>
              </a:prstGeom>
              <a:noFill/>
            </p:spPr>
            <p:txBody>
              <a:bodyPr wrap="square" rtlCol="0">
                <a:spAutoFit/>
              </a:bodyPr>
              <a:lstStyle/>
              <a:p>
                <a:r>
                  <a:rPr lang="en-US" altLang="zh-CN" sz="1400" dirty="0"/>
                  <a:t>b7 + 1024 + 5folds + multimodal</a:t>
                </a:r>
                <a:endParaRPr lang="zh-CN" altLang="en-US" sz="1400" dirty="0"/>
              </a:p>
            </p:txBody>
          </p:sp>
        </p:grpSp>
        <p:sp>
          <p:nvSpPr>
            <p:cNvPr id="27" name="等号 26">
              <a:extLst>
                <a:ext uri="{FF2B5EF4-FFF2-40B4-BE49-F238E27FC236}">
                  <a16:creationId xmlns:a16="http://schemas.microsoft.com/office/drawing/2014/main" id="{E0E4782A-6359-4D44-91DD-32484DFE3770}"/>
                </a:ext>
              </a:extLst>
            </p:cNvPr>
            <p:cNvSpPr/>
            <p:nvPr/>
          </p:nvSpPr>
          <p:spPr>
            <a:xfrm>
              <a:off x="2134180" y="3033944"/>
              <a:ext cx="914400" cy="790112"/>
            </a:xfrm>
            <a:prstGeom prst="mathEqua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29" name="图片 28">
              <a:extLst>
                <a:ext uri="{FF2B5EF4-FFF2-40B4-BE49-F238E27FC236}">
                  <a16:creationId xmlns:a16="http://schemas.microsoft.com/office/drawing/2014/main" id="{07283E59-76A9-D663-0FD2-F5B92941D2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3597" y="2929652"/>
              <a:ext cx="3799918" cy="10919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sp>
        <p:nvSpPr>
          <p:cNvPr id="4" name="文本框 3">
            <a:extLst>
              <a:ext uri="{FF2B5EF4-FFF2-40B4-BE49-F238E27FC236}">
                <a16:creationId xmlns:a16="http://schemas.microsoft.com/office/drawing/2014/main" id="{E2F5A876-DD1B-A6F6-5EAB-62518F093F65}"/>
              </a:ext>
            </a:extLst>
          </p:cNvPr>
          <p:cNvSpPr txBox="1"/>
          <p:nvPr/>
        </p:nvSpPr>
        <p:spPr>
          <a:xfrm>
            <a:off x="9561251" y="107124"/>
            <a:ext cx="2630750" cy="369332"/>
          </a:xfrm>
          <a:prstGeom prst="rect">
            <a:avLst/>
          </a:prstGeom>
          <a:noFill/>
        </p:spPr>
        <p:txBody>
          <a:bodyPr wrap="square">
            <a:spAutoFit/>
          </a:bodyPr>
          <a:lstStyle/>
          <a:p>
            <a:r>
              <a:rPr lang="en-US" altLang="zh-CN" sz="1800" dirty="0" err="1">
                <a:sym typeface="+mn-ea"/>
              </a:rPr>
              <a:t>Juntuo</a:t>
            </a:r>
            <a:r>
              <a:rPr lang="en-US" altLang="zh-CN" sz="1800" dirty="0">
                <a:sym typeface="+mn-ea"/>
              </a:rPr>
              <a:t> Wang, </a:t>
            </a:r>
            <a:r>
              <a:rPr lang="en-US" altLang="zh-CN" sz="1800" dirty="0" err="1">
                <a:sym typeface="+mn-ea"/>
              </a:rPr>
              <a:t>Suqi</a:t>
            </a:r>
            <a:r>
              <a:rPr lang="en-US" altLang="zh-CN" sz="1800" dirty="0">
                <a:sym typeface="+mn-ea"/>
              </a:rPr>
              <a:t> Zhang</a:t>
            </a:r>
            <a:endParaRPr lang="zh-CN" altLang="en-US" dirty="0"/>
          </a:p>
        </p:txBody>
      </p:sp>
    </p:spTree>
    <p:extLst>
      <p:ext uri="{BB962C8B-B14F-4D97-AF65-F5344CB8AC3E}">
        <p14:creationId xmlns:p14="http://schemas.microsoft.com/office/powerpoint/2010/main" val="22313520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35" y="0"/>
            <a:ext cx="12192000" cy="58972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b="1" dirty="0"/>
          </a:p>
        </p:txBody>
      </p:sp>
      <p:sp>
        <p:nvSpPr>
          <p:cNvPr id="9" name="文本占位符 1"/>
          <p:cNvSpPr>
            <a:spLocks noGrp="1"/>
          </p:cNvSpPr>
          <p:nvPr/>
        </p:nvSpPr>
        <p:spPr>
          <a:xfrm>
            <a:off x="859386" y="113748"/>
            <a:ext cx="3819097" cy="362708"/>
          </a:xfrm>
          <a:prstGeom prst="rect">
            <a:avLst/>
          </a:prstGeom>
        </p:spPr>
        <p:txBody>
          <a:bodyPr vert="horz" lIns="91440" tIns="45720" rIns="91440" bIns="45720" rtlCol="0" anchor="t">
            <a:normAutofit fontScale="85000" lnSpcReduction="20000"/>
          </a:bodyPr>
          <a:lstStyle>
            <a:lvl1pPr marL="0" indent="0" algn="l" defTabSz="914400" rtl="0" eaLnBrk="1" latinLnBrk="0" hangingPunct="1">
              <a:lnSpc>
                <a:spcPct val="90000"/>
              </a:lnSpc>
              <a:spcBef>
                <a:spcPts val="1000"/>
              </a:spcBef>
              <a:buFont typeface="Arial" panose="020B0604020202020204" pitchFamily="34" charset="0"/>
              <a:buNone/>
              <a:defRPr sz="18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40000"/>
              </a:lnSpc>
            </a:pPr>
            <a:r>
              <a:rPr lang="en-US" altLang="zh-CN" dirty="0"/>
              <a:t>Transfer learning</a:t>
            </a:r>
            <a:endParaRPr kumimoji="1" lang="en-US" altLang="zh-CN" dirty="0">
              <a:sym typeface="+mn-ea"/>
            </a:endParaRPr>
          </a:p>
        </p:txBody>
      </p:sp>
      <p:sp>
        <p:nvSpPr>
          <p:cNvPr id="10" name="文本占位符 2"/>
          <p:cNvSpPr>
            <a:spLocks noGrp="1"/>
          </p:cNvSpPr>
          <p:nvPr/>
        </p:nvSpPr>
        <p:spPr>
          <a:xfrm>
            <a:off x="134608" y="54866"/>
            <a:ext cx="724778" cy="480471"/>
          </a:xfrm>
          <a:prstGeom prst="rect">
            <a:avLst/>
          </a:prstGeom>
        </p:spPr>
        <p:txBody>
          <a:bodyPr vert="horz" lIns="91440" tIns="45720" rIns="91440" bIns="45720" rtlCol="0" anchor="ctr">
            <a:normAutofit fontScale="9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05</a:t>
            </a:r>
            <a:endParaRPr kumimoji="1" lang="zh-CN" altLang="en-US" dirty="0"/>
          </a:p>
        </p:txBody>
      </p:sp>
      <p:sp>
        <p:nvSpPr>
          <p:cNvPr id="5" name="文本框 4">
            <a:extLst>
              <a:ext uri="{FF2B5EF4-FFF2-40B4-BE49-F238E27FC236}">
                <a16:creationId xmlns:a16="http://schemas.microsoft.com/office/drawing/2014/main" id="{CF43A3C9-DB83-423F-0DEC-0BAD8E738D73}"/>
              </a:ext>
            </a:extLst>
          </p:cNvPr>
          <p:cNvSpPr txBox="1"/>
          <p:nvPr/>
        </p:nvSpPr>
        <p:spPr>
          <a:xfrm>
            <a:off x="496997" y="1923214"/>
            <a:ext cx="10777644" cy="2308324"/>
          </a:xfrm>
          <a:prstGeom prst="rect">
            <a:avLst/>
          </a:prstGeom>
          <a:noFill/>
        </p:spPr>
        <p:txBody>
          <a:bodyPr wrap="square">
            <a:spAutoFit/>
          </a:bodyPr>
          <a:lstStyle/>
          <a:p>
            <a:r>
              <a:rPr lang="en-US" altLang="zh-CN" dirty="0"/>
              <a:t>We first trained on Kidney's dataset to get the pre-training weights, and then trained on a multi-organ dataset.</a:t>
            </a:r>
          </a:p>
          <a:p>
            <a:endParaRPr lang="en-US" altLang="zh-CN" dirty="0"/>
          </a:p>
          <a:p>
            <a:r>
              <a:rPr lang="en-US" altLang="zh-CN" dirty="0"/>
              <a:t>The original pre-training weights of EfficientNet-b7 are based on a multi-category task with 23 categories, which I guess is about semantic segmentation of categories such as street view, pedestrian.  The features of the categories of this type of task are not similar to those of the medical domain. </a:t>
            </a:r>
          </a:p>
          <a:p>
            <a:endParaRPr lang="en-US" altLang="zh-CN" dirty="0"/>
          </a:p>
          <a:p>
            <a:r>
              <a:rPr lang="en-US" altLang="zh-CN" dirty="0"/>
              <a:t>Therefore, we conjecture that the model was pre-trained on the kidney dataset and could learn more about the weights of human tissue features, which is a direction to improve the score.</a:t>
            </a:r>
          </a:p>
        </p:txBody>
      </p:sp>
      <p:sp>
        <p:nvSpPr>
          <p:cNvPr id="8" name="文本框 7">
            <a:extLst>
              <a:ext uri="{FF2B5EF4-FFF2-40B4-BE49-F238E27FC236}">
                <a16:creationId xmlns:a16="http://schemas.microsoft.com/office/drawing/2014/main" id="{D02CC2D0-E385-BF14-ADFE-5C6E4971AE89}"/>
              </a:ext>
            </a:extLst>
          </p:cNvPr>
          <p:cNvSpPr txBox="1"/>
          <p:nvPr/>
        </p:nvSpPr>
        <p:spPr>
          <a:xfrm>
            <a:off x="204034" y="703470"/>
            <a:ext cx="6112276" cy="795924"/>
          </a:xfrm>
          <a:prstGeom prst="rect">
            <a:avLst/>
          </a:prstGeom>
          <a:noFill/>
        </p:spPr>
        <p:txBody>
          <a:bodyPr wrap="square">
            <a:spAutoFit/>
          </a:bodyPr>
          <a:lstStyle/>
          <a:p>
            <a:pPr>
              <a:lnSpc>
                <a:spcPct val="140000"/>
              </a:lnSpc>
            </a:pPr>
            <a:r>
              <a:rPr lang="en-US" altLang="zh-CN" sz="3600" b="1" dirty="0">
                <a:solidFill>
                  <a:schemeClr val="accent1"/>
                </a:solidFill>
                <a:latin typeface="Corbel" panose="020B0503020204020204" pitchFamily="34" charset="0"/>
              </a:rPr>
              <a:t>TRANSFER</a:t>
            </a:r>
            <a:r>
              <a:rPr lang="en-US" altLang="zh-CN" sz="3600" b="1" dirty="0">
                <a:solidFill>
                  <a:schemeClr val="accent1"/>
                </a:solidFill>
              </a:rPr>
              <a:t> LEARNING</a:t>
            </a:r>
            <a:endParaRPr kumimoji="1" lang="en-US" altLang="zh-CN" sz="3600" b="1" dirty="0">
              <a:solidFill>
                <a:schemeClr val="accent1"/>
              </a:solidFill>
              <a:sym typeface="+mn-ea"/>
            </a:endParaRPr>
          </a:p>
        </p:txBody>
      </p:sp>
      <p:sp>
        <p:nvSpPr>
          <p:cNvPr id="3" name="文本框 2">
            <a:extLst>
              <a:ext uri="{FF2B5EF4-FFF2-40B4-BE49-F238E27FC236}">
                <a16:creationId xmlns:a16="http://schemas.microsoft.com/office/drawing/2014/main" id="{3B6AA939-48F6-766D-9BB1-3E0C586EF066}"/>
              </a:ext>
            </a:extLst>
          </p:cNvPr>
          <p:cNvSpPr txBox="1"/>
          <p:nvPr/>
        </p:nvSpPr>
        <p:spPr>
          <a:xfrm>
            <a:off x="10262586" y="107124"/>
            <a:ext cx="1929414" cy="369332"/>
          </a:xfrm>
          <a:prstGeom prst="rect">
            <a:avLst/>
          </a:prstGeom>
          <a:noFill/>
        </p:spPr>
        <p:txBody>
          <a:bodyPr wrap="square">
            <a:spAutoFit/>
          </a:bodyPr>
          <a:lstStyle/>
          <a:p>
            <a:r>
              <a:rPr lang="en-US" altLang="zh-CN" sz="1800" dirty="0" err="1">
                <a:sym typeface="+mn-ea"/>
              </a:rPr>
              <a:t>Qiaochu</a:t>
            </a:r>
            <a:r>
              <a:rPr lang="en-US" altLang="zh-CN" sz="1800" dirty="0">
                <a:sym typeface="+mn-ea"/>
              </a:rPr>
              <a:t> Zhao, Lin</a:t>
            </a:r>
            <a:endParaRPr lang="zh-CN" altLang="en-US" dirty="0"/>
          </a:p>
        </p:txBody>
      </p:sp>
    </p:spTree>
    <p:extLst>
      <p:ext uri="{BB962C8B-B14F-4D97-AF65-F5344CB8AC3E}">
        <p14:creationId xmlns:p14="http://schemas.microsoft.com/office/powerpoint/2010/main" val="6191581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35" y="0"/>
            <a:ext cx="12192000" cy="58972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b="1" dirty="0"/>
          </a:p>
        </p:txBody>
      </p:sp>
      <p:sp>
        <p:nvSpPr>
          <p:cNvPr id="9" name="文本占位符 1"/>
          <p:cNvSpPr>
            <a:spLocks noGrp="1"/>
          </p:cNvSpPr>
          <p:nvPr/>
        </p:nvSpPr>
        <p:spPr>
          <a:xfrm>
            <a:off x="859386" y="113748"/>
            <a:ext cx="3819097" cy="362708"/>
          </a:xfrm>
          <a:prstGeom prst="rect">
            <a:avLst/>
          </a:prstGeom>
        </p:spPr>
        <p:txBody>
          <a:bodyPr vert="horz" lIns="91440" tIns="45720" rIns="91440" bIns="45720" rtlCol="0" anchor="t">
            <a:normAutofit fontScale="85000" lnSpcReduction="20000"/>
          </a:bodyPr>
          <a:lstStyle>
            <a:lvl1pPr marL="0" indent="0" algn="l" defTabSz="914400" rtl="0" eaLnBrk="1" latinLnBrk="0" hangingPunct="1">
              <a:lnSpc>
                <a:spcPct val="90000"/>
              </a:lnSpc>
              <a:spcBef>
                <a:spcPts val="1000"/>
              </a:spcBef>
              <a:buFont typeface="Arial" panose="020B0604020202020204" pitchFamily="34" charset="0"/>
              <a:buNone/>
              <a:defRPr sz="18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40000"/>
              </a:lnSpc>
            </a:pPr>
            <a:r>
              <a:rPr lang="en-US" altLang="zh-CN" dirty="0"/>
              <a:t>Transfer learning</a:t>
            </a:r>
            <a:endParaRPr kumimoji="1" lang="en-US" altLang="zh-CN" dirty="0">
              <a:sym typeface="+mn-ea"/>
            </a:endParaRPr>
          </a:p>
        </p:txBody>
      </p:sp>
      <p:sp>
        <p:nvSpPr>
          <p:cNvPr id="10" name="文本占位符 2"/>
          <p:cNvSpPr>
            <a:spLocks noGrp="1"/>
          </p:cNvSpPr>
          <p:nvPr/>
        </p:nvSpPr>
        <p:spPr>
          <a:xfrm>
            <a:off x="134608" y="54866"/>
            <a:ext cx="724778" cy="480471"/>
          </a:xfrm>
          <a:prstGeom prst="rect">
            <a:avLst/>
          </a:prstGeom>
        </p:spPr>
        <p:txBody>
          <a:bodyPr vert="horz" lIns="91440" tIns="45720" rIns="91440" bIns="45720" rtlCol="0" anchor="ctr">
            <a:normAutofit fontScale="9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05</a:t>
            </a:r>
            <a:endParaRPr kumimoji="1" lang="zh-CN" altLang="en-US" dirty="0"/>
          </a:p>
        </p:txBody>
      </p:sp>
      <p:sp>
        <p:nvSpPr>
          <p:cNvPr id="3" name="文本框 2">
            <a:extLst>
              <a:ext uri="{FF2B5EF4-FFF2-40B4-BE49-F238E27FC236}">
                <a16:creationId xmlns:a16="http://schemas.microsoft.com/office/drawing/2014/main" id="{74C6F325-F99E-35DB-7818-B3C0D496A560}"/>
              </a:ext>
            </a:extLst>
          </p:cNvPr>
          <p:cNvSpPr txBox="1"/>
          <p:nvPr/>
        </p:nvSpPr>
        <p:spPr>
          <a:xfrm>
            <a:off x="216385" y="1513647"/>
            <a:ext cx="11836467" cy="645160"/>
          </a:xfrm>
          <a:prstGeom prst="rect">
            <a:avLst/>
          </a:prstGeom>
          <a:noFill/>
        </p:spPr>
        <p:txBody>
          <a:bodyPr wrap="square" rtlCol="0">
            <a:spAutoFit/>
          </a:bodyPr>
          <a:lstStyle/>
          <a:p>
            <a:r>
              <a:rPr lang="en-US" altLang="zh-CN" dirty="0"/>
              <a:t>Overview of kidney dataset:</a:t>
            </a:r>
          </a:p>
          <a:p>
            <a:r>
              <a:rPr lang="en-US" altLang="zh-CN" dirty="0"/>
              <a:t>There are 15 digital pathology images in the training dataset, each digital and force map is about 30,000x30,000 in size.</a:t>
            </a:r>
          </a:p>
        </p:txBody>
      </p:sp>
      <p:pic>
        <p:nvPicPr>
          <p:cNvPr id="4" name="图片 3">
            <a:extLst>
              <a:ext uri="{FF2B5EF4-FFF2-40B4-BE49-F238E27FC236}">
                <a16:creationId xmlns:a16="http://schemas.microsoft.com/office/drawing/2014/main" id="{80E99E9E-51AF-9854-C9B6-84A0669C8733}"/>
              </a:ext>
            </a:extLst>
          </p:cNvPr>
          <p:cNvPicPr>
            <a:picLocks noChangeAspect="1"/>
          </p:cNvPicPr>
          <p:nvPr>
            <p:custDataLst>
              <p:tags r:id="rId1"/>
            </p:custDataLst>
          </p:nvPr>
        </p:nvPicPr>
        <p:blipFill>
          <a:blip r:embed="rId3"/>
          <a:stretch>
            <a:fillRect/>
          </a:stretch>
        </p:blipFill>
        <p:spPr>
          <a:xfrm>
            <a:off x="427990" y="2239645"/>
            <a:ext cx="5250180" cy="3143250"/>
          </a:xfrm>
          <a:prstGeom prst="rect">
            <a:avLst/>
          </a:prstGeom>
        </p:spPr>
      </p:pic>
      <p:pic>
        <p:nvPicPr>
          <p:cNvPr id="6" name="图片 5">
            <a:extLst>
              <a:ext uri="{FF2B5EF4-FFF2-40B4-BE49-F238E27FC236}">
                <a16:creationId xmlns:a16="http://schemas.microsoft.com/office/drawing/2014/main" id="{2BD3E189-8CA1-0320-7C7A-25565A84713C}"/>
              </a:ext>
            </a:extLst>
          </p:cNvPr>
          <p:cNvPicPr>
            <a:picLocks noChangeAspect="1"/>
          </p:cNvPicPr>
          <p:nvPr/>
        </p:nvPicPr>
        <p:blipFill>
          <a:blip r:embed="rId4"/>
          <a:stretch>
            <a:fillRect/>
          </a:stretch>
        </p:blipFill>
        <p:spPr>
          <a:xfrm>
            <a:off x="6098540" y="2239645"/>
            <a:ext cx="5193665" cy="3130550"/>
          </a:xfrm>
          <a:prstGeom prst="rect">
            <a:avLst/>
          </a:prstGeom>
        </p:spPr>
      </p:pic>
      <p:sp>
        <p:nvSpPr>
          <p:cNvPr id="7" name="文本框 6">
            <a:extLst>
              <a:ext uri="{FF2B5EF4-FFF2-40B4-BE49-F238E27FC236}">
                <a16:creationId xmlns:a16="http://schemas.microsoft.com/office/drawing/2014/main" id="{D0908DB8-EE50-CF77-1FDC-B82B9983E1FD}"/>
              </a:ext>
            </a:extLst>
          </p:cNvPr>
          <p:cNvSpPr txBox="1"/>
          <p:nvPr/>
        </p:nvSpPr>
        <p:spPr>
          <a:xfrm>
            <a:off x="2629535" y="5463540"/>
            <a:ext cx="846455" cy="368300"/>
          </a:xfrm>
          <a:prstGeom prst="rect">
            <a:avLst/>
          </a:prstGeom>
          <a:noFill/>
        </p:spPr>
        <p:txBody>
          <a:bodyPr wrap="square" rtlCol="0">
            <a:spAutoFit/>
          </a:bodyPr>
          <a:lstStyle/>
          <a:p>
            <a:r>
              <a:rPr lang="en-US" altLang="zh-CN" dirty="0"/>
              <a:t>Image</a:t>
            </a:r>
          </a:p>
        </p:txBody>
      </p:sp>
      <p:sp>
        <p:nvSpPr>
          <p:cNvPr id="11" name="文本框 10">
            <a:extLst>
              <a:ext uri="{FF2B5EF4-FFF2-40B4-BE49-F238E27FC236}">
                <a16:creationId xmlns:a16="http://schemas.microsoft.com/office/drawing/2014/main" id="{4E3F8A66-AB84-349D-190F-2D9453387CD5}"/>
              </a:ext>
            </a:extLst>
          </p:cNvPr>
          <p:cNvSpPr txBox="1"/>
          <p:nvPr/>
        </p:nvSpPr>
        <p:spPr>
          <a:xfrm>
            <a:off x="7397115" y="5450840"/>
            <a:ext cx="2597150" cy="368300"/>
          </a:xfrm>
          <a:prstGeom prst="rect">
            <a:avLst/>
          </a:prstGeom>
          <a:noFill/>
        </p:spPr>
        <p:txBody>
          <a:bodyPr wrap="square" rtlCol="0">
            <a:spAutoFit/>
          </a:bodyPr>
          <a:lstStyle/>
          <a:p>
            <a:r>
              <a:rPr lang="en-US" altLang="zh-CN" dirty="0"/>
              <a:t>Image merge with mask</a:t>
            </a:r>
          </a:p>
        </p:txBody>
      </p:sp>
      <p:sp>
        <p:nvSpPr>
          <p:cNvPr id="12" name="文本框 11">
            <a:extLst>
              <a:ext uri="{FF2B5EF4-FFF2-40B4-BE49-F238E27FC236}">
                <a16:creationId xmlns:a16="http://schemas.microsoft.com/office/drawing/2014/main" id="{1677D6C9-E02F-11BE-E1C2-788845E5A5EE}"/>
              </a:ext>
            </a:extLst>
          </p:cNvPr>
          <p:cNvSpPr txBox="1"/>
          <p:nvPr/>
        </p:nvSpPr>
        <p:spPr>
          <a:xfrm>
            <a:off x="216385" y="5918007"/>
            <a:ext cx="11836467" cy="645160"/>
          </a:xfrm>
          <a:prstGeom prst="rect">
            <a:avLst/>
          </a:prstGeom>
          <a:noFill/>
        </p:spPr>
        <p:txBody>
          <a:bodyPr wrap="square" rtlCol="0">
            <a:spAutoFit/>
          </a:bodyPr>
          <a:lstStyle/>
          <a:p>
            <a:r>
              <a:rPr lang="en-US" altLang="zh-CN" dirty="0">
                <a:sym typeface="+mn-ea"/>
              </a:rPr>
              <a:t>We divide the large size image into 3000x3000 tiles and only keep the tiles that has label information. Finally, 760 training images are obtained.</a:t>
            </a:r>
            <a:endParaRPr lang="en-US" altLang="zh-CN" dirty="0"/>
          </a:p>
        </p:txBody>
      </p:sp>
      <p:sp>
        <p:nvSpPr>
          <p:cNvPr id="13" name="文本框 12">
            <a:extLst>
              <a:ext uri="{FF2B5EF4-FFF2-40B4-BE49-F238E27FC236}">
                <a16:creationId xmlns:a16="http://schemas.microsoft.com/office/drawing/2014/main" id="{75A1E81A-E37D-EA73-49F4-72F97888F81A}"/>
              </a:ext>
            </a:extLst>
          </p:cNvPr>
          <p:cNvSpPr txBox="1"/>
          <p:nvPr/>
        </p:nvSpPr>
        <p:spPr>
          <a:xfrm>
            <a:off x="204034" y="703470"/>
            <a:ext cx="6112276" cy="795924"/>
          </a:xfrm>
          <a:prstGeom prst="rect">
            <a:avLst/>
          </a:prstGeom>
          <a:noFill/>
        </p:spPr>
        <p:txBody>
          <a:bodyPr wrap="square">
            <a:spAutoFit/>
          </a:bodyPr>
          <a:lstStyle/>
          <a:p>
            <a:pPr>
              <a:lnSpc>
                <a:spcPct val="140000"/>
              </a:lnSpc>
            </a:pPr>
            <a:r>
              <a:rPr lang="en-US" altLang="zh-CN" sz="3600" b="1" dirty="0">
                <a:solidFill>
                  <a:schemeClr val="accent1"/>
                </a:solidFill>
                <a:latin typeface="Corbel" panose="020B0503020204020204" pitchFamily="34" charset="0"/>
              </a:rPr>
              <a:t>TRANSFER</a:t>
            </a:r>
            <a:r>
              <a:rPr lang="en-US" altLang="zh-CN" sz="3600" b="1" dirty="0">
                <a:solidFill>
                  <a:schemeClr val="accent1"/>
                </a:solidFill>
              </a:rPr>
              <a:t> LEARNING</a:t>
            </a:r>
            <a:endParaRPr kumimoji="1" lang="en-US" altLang="zh-CN" sz="3600" b="1" dirty="0">
              <a:solidFill>
                <a:schemeClr val="accent1"/>
              </a:solidFill>
              <a:sym typeface="+mn-ea"/>
            </a:endParaRPr>
          </a:p>
        </p:txBody>
      </p:sp>
    </p:spTree>
    <p:extLst>
      <p:ext uri="{BB962C8B-B14F-4D97-AF65-F5344CB8AC3E}">
        <p14:creationId xmlns:p14="http://schemas.microsoft.com/office/powerpoint/2010/main" val="1540936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35" y="0"/>
            <a:ext cx="12192000" cy="58972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b="1" dirty="0"/>
          </a:p>
        </p:txBody>
      </p:sp>
      <p:sp>
        <p:nvSpPr>
          <p:cNvPr id="9" name="文本占位符 1"/>
          <p:cNvSpPr>
            <a:spLocks noGrp="1"/>
          </p:cNvSpPr>
          <p:nvPr/>
        </p:nvSpPr>
        <p:spPr>
          <a:xfrm>
            <a:off x="859386" y="113748"/>
            <a:ext cx="3819097" cy="362708"/>
          </a:xfrm>
          <a:prstGeom prst="rect">
            <a:avLst/>
          </a:prstGeom>
        </p:spPr>
        <p:txBody>
          <a:bodyPr vert="horz" lIns="91440" tIns="45720" rIns="91440" bIns="45720" rtlCol="0" anchor="t">
            <a:normAutofit fontScale="85000" lnSpcReduction="20000"/>
          </a:bodyPr>
          <a:lstStyle>
            <a:lvl1pPr marL="0" indent="0" algn="l" defTabSz="914400" rtl="0" eaLnBrk="1" latinLnBrk="0" hangingPunct="1">
              <a:lnSpc>
                <a:spcPct val="90000"/>
              </a:lnSpc>
              <a:spcBef>
                <a:spcPts val="1000"/>
              </a:spcBef>
              <a:buFont typeface="Arial" panose="020B0604020202020204" pitchFamily="34" charset="0"/>
              <a:buNone/>
              <a:defRPr sz="18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40000"/>
              </a:lnSpc>
            </a:pPr>
            <a:r>
              <a:rPr lang="en-US" altLang="zh-CN" dirty="0"/>
              <a:t>Transfer learning</a:t>
            </a:r>
            <a:endParaRPr kumimoji="1" lang="en-US" altLang="zh-CN" dirty="0">
              <a:sym typeface="+mn-ea"/>
            </a:endParaRPr>
          </a:p>
        </p:txBody>
      </p:sp>
      <p:sp>
        <p:nvSpPr>
          <p:cNvPr id="10" name="文本占位符 2"/>
          <p:cNvSpPr>
            <a:spLocks noGrp="1"/>
          </p:cNvSpPr>
          <p:nvPr/>
        </p:nvSpPr>
        <p:spPr>
          <a:xfrm>
            <a:off x="134608" y="54866"/>
            <a:ext cx="724778" cy="480471"/>
          </a:xfrm>
          <a:prstGeom prst="rect">
            <a:avLst/>
          </a:prstGeom>
        </p:spPr>
        <p:txBody>
          <a:bodyPr vert="horz" lIns="91440" tIns="45720" rIns="91440" bIns="45720" rtlCol="0" anchor="ctr">
            <a:normAutofit fontScale="9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05</a:t>
            </a:r>
            <a:endParaRPr kumimoji="1" lang="zh-CN" altLang="en-US" dirty="0"/>
          </a:p>
        </p:txBody>
      </p:sp>
      <p:sp>
        <p:nvSpPr>
          <p:cNvPr id="13" name="文本框 12">
            <a:extLst>
              <a:ext uri="{FF2B5EF4-FFF2-40B4-BE49-F238E27FC236}">
                <a16:creationId xmlns:a16="http://schemas.microsoft.com/office/drawing/2014/main" id="{75A1E81A-E37D-EA73-49F4-72F97888F81A}"/>
              </a:ext>
            </a:extLst>
          </p:cNvPr>
          <p:cNvSpPr txBox="1"/>
          <p:nvPr/>
        </p:nvSpPr>
        <p:spPr>
          <a:xfrm>
            <a:off x="204034" y="703470"/>
            <a:ext cx="6112276" cy="795924"/>
          </a:xfrm>
          <a:prstGeom prst="rect">
            <a:avLst/>
          </a:prstGeom>
          <a:noFill/>
        </p:spPr>
        <p:txBody>
          <a:bodyPr wrap="square">
            <a:spAutoFit/>
          </a:bodyPr>
          <a:lstStyle/>
          <a:p>
            <a:pPr>
              <a:lnSpc>
                <a:spcPct val="140000"/>
              </a:lnSpc>
            </a:pPr>
            <a:r>
              <a:rPr lang="en-US" altLang="zh-CN" sz="3600" b="1" dirty="0">
                <a:solidFill>
                  <a:schemeClr val="accent1"/>
                </a:solidFill>
                <a:latin typeface="Corbel" panose="020B0503020204020204" pitchFamily="34" charset="0"/>
              </a:rPr>
              <a:t>TRANSFER</a:t>
            </a:r>
            <a:r>
              <a:rPr lang="en-US" altLang="zh-CN" sz="3600" b="1" dirty="0">
                <a:solidFill>
                  <a:schemeClr val="accent1"/>
                </a:solidFill>
              </a:rPr>
              <a:t> LEARNING</a:t>
            </a:r>
            <a:endParaRPr kumimoji="1" lang="en-US" altLang="zh-CN" sz="3600" b="1" dirty="0">
              <a:solidFill>
                <a:schemeClr val="accent1"/>
              </a:solidFill>
              <a:sym typeface="+mn-ea"/>
            </a:endParaRPr>
          </a:p>
        </p:txBody>
      </p:sp>
      <p:sp>
        <p:nvSpPr>
          <p:cNvPr id="5" name="文本框 4">
            <a:extLst>
              <a:ext uri="{FF2B5EF4-FFF2-40B4-BE49-F238E27FC236}">
                <a16:creationId xmlns:a16="http://schemas.microsoft.com/office/drawing/2014/main" id="{53CE3696-EE06-333A-3058-A03DFA7C3822}"/>
              </a:ext>
            </a:extLst>
          </p:cNvPr>
          <p:cNvSpPr txBox="1"/>
          <p:nvPr/>
        </p:nvSpPr>
        <p:spPr>
          <a:xfrm>
            <a:off x="216385" y="1513647"/>
            <a:ext cx="11836467" cy="922020"/>
          </a:xfrm>
          <a:prstGeom prst="rect">
            <a:avLst/>
          </a:prstGeom>
          <a:noFill/>
        </p:spPr>
        <p:txBody>
          <a:bodyPr wrap="square" rtlCol="0">
            <a:spAutoFit/>
          </a:bodyPr>
          <a:lstStyle/>
          <a:p>
            <a:r>
              <a:rPr lang="en-US" altLang="zh-CN" dirty="0"/>
              <a:t>Testing result of transfer learning approach:</a:t>
            </a:r>
          </a:p>
          <a:p>
            <a:pPr marL="342900" indent="-342900">
              <a:buAutoNum type="arabicPeriod"/>
            </a:pPr>
            <a:r>
              <a:rPr lang="en-US" altLang="zh-CN" dirty="0"/>
              <a:t>The speed of fitting during training is very fast, usually within 20 epochs</a:t>
            </a:r>
          </a:p>
          <a:p>
            <a:pPr marL="342900" indent="-342900">
              <a:buAutoNum type="arabicPeriod"/>
            </a:pPr>
            <a:r>
              <a:rPr lang="en-US" altLang="zh-CN" dirty="0"/>
              <a:t>However the score being lower</a:t>
            </a:r>
          </a:p>
        </p:txBody>
      </p:sp>
      <p:pic>
        <p:nvPicPr>
          <p:cNvPr id="8" name="图片 7">
            <a:extLst>
              <a:ext uri="{FF2B5EF4-FFF2-40B4-BE49-F238E27FC236}">
                <a16:creationId xmlns:a16="http://schemas.microsoft.com/office/drawing/2014/main" id="{69150C95-4A25-B4ED-AC6B-797DE4908B43}"/>
              </a:ext>
            </a:extLst>
          </p:cNvPr>
          <p:cNvPicPr>
            <a:picLocks noChangeAspect="1"/>
          </p:cNvPicPr>
          <p:nvPr/>
        </p:nvPicPr>
        <p:blipFill>
          <a:blip r:embed="rId2"/>
          <a:stretch>
            <a:fillRect/>
          </a:stretch>
        </p:blipFill>
        <p:spPr>
          <a:xfrm>
            <a:off x="216535" y="2608580"/>
            <a:ext cx="10502900" cy="1073150"/>
          </a:xfrm>
          <a:prstGeom prst="rect">
            <a:avLst/>
          </a:prstGeom>
        </p:spPr>
      </p:pic>
      <p:pic>
        <p:nvPicPr>
          <p:cNvPr id="14" name="图片 13">
            <a:extLst>
              <a:ext uri="{FF2B5EF4-FFF2-40B4-BE49-F238E27FC236}">
                <a16:creationId xmlns:a16="http://schemas.microsoft.com/office/drawing/2014/main" id="{8D95F08C-8313-52C6-8EFF-8140A907238A}"/>
              </a:ext>
            </a:extLst>
          </p:cNvPr>
          <p:cNvPicPr>
            <a:picLocks noChangeAspect="1"/>
          </p:cNvPicPr>
          <p:nvPr/>
        </p:nvPicPr>
        <p:blipFill>
          <a:blip r:embed="rId3"/>
          <a:stretch>
            <a:fillRect/>
          </a:stretch>
        </p:blipFill>
        <p:spPr>
          <a:xfrm>
            <a:off x="216535" y="3854450"/>
            <a:ext cx="10515600" cy="1079500"/>
          </a:xfrm>
          <a:prstGeom prst="rect">
            <a:avLst/>
          </a:prstGeom>
        </p:spPr>
      </p:pic>
      <p:sp>
        <p:nvSpPr>
          <p:cNvPr id="15" name="矩形 14">
            <a:extLst>
              <a:ext uri="{FF2B5EF4-FFF2-40B4-BE49-F238E27FC236}">
                <a16:creationId xmlns:a16="http://schemas.microsoft.com/office/drawing/2014/main" id="{EDFEDD0F-51C3-B797-0BB3-2A5EA8F1AFF0}"/>
              </a:ext>
            </a:extLst>
          </p:cNvPr>
          <p:cNvSpPr/>
          <p:nvPr/>
        </p:nvSpPr>
        <p:spPr>
          <a:xfrm>
            <a:off x="7950200" y="2677795"/>
            <a:ext cx="608965" cy="323850"/>
          </a:xfrm>
          <a:prstGeom prst="rect">
            <a:avLst/>
          </a:prstGeom>
          <a:noFill/>
          <a:ln w="38100">
            <a:solidFill>
              <a:srgbClr val="40BA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2E08D325-6F0E-8686-E10A-CED63A13F45E}"/>
              </a:ext>
            </a:extLst>
          </p:cNvPr>
          <p:cNvSpPr/>
          <p:nvPr/>
        </p:nvSpPr>
        <p:spPr>
          <a:xfrm>
            <a:off x="7950200" y="3921125"/>
            <a:ext cx="608965" cy="323850"/>
          </a:xfrm>
          <a:prstGeom prst="rect">
            <a:avLst/>
          </a:prstGeom>
          <a:noFill/>
          <a:ln w="38100">
            <a:solidFill>
              <a:srgbClr val="40BAD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箭头连接符 16">
            <a:extLst>
              <a:ext uri="{FF2B5EF4-FFF2-40B4-BE49-F238E27FC236}">
                <a16:creationId xmlns:a16="http://schemas.microsoft.com/office/drawing/2014/main" id="{378E181F-1C9D-5B91-C768-384F06CBBB49}"/>
              </a:ext>
            </a:extLst>
          </p:cNvPr>
          <p:cNvCxnSpPr>
            <a:stCxn id="15" idx="2"/>
            <a:endCxn id="16" idx="0"/>
          </p:cNvCxnSpPr>
          <p:nvPr/>
        </p:nvCxnSpPr>
        <p:spPr>
          <a:xfrm>
            <a:off x="8255000" y="3001645"/>
            <a:ext cx="0" cy="91948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8" name="文本框 17">
            <a:extLst>
              <a:ext uri="{FF2B5EF4-FFF2-40B4-BE49-F238E27FC236}">
                <a16:creationId xmlns:a16="http://schemas.microsoft.com/office/drawing/2014/main" id="{7C7D12B2-FCF0-9BE2-7EFD-200C228EA470}"/>
              </a:ext>
            </a:extLst>
          </p:cNvPr>
          <p:cNvSpPr txBox="1"/>
          <p:nvPr/>
        </p:nvSpPr>
        <p:spPr>
          <a:xfrm>
            <a:off x="216385" y="4992177"/>
            <a:ext cx="11836467" cy="645160"/>
          </a:xfrm>
          <a:prstGeom prst="rect">
            <a:avLst/>
          </a:prstGeom>
          <a:noFill/>
        </p:spPr>
        <p:txBody>
          <a:bodyPr wrap="square" rtlCol="0">
            <a:spAutoFit/>
          </a:bodyPr>
          <a:lstStyle/>
          <a:p>
            <a:r>
              <a:rPr lang="en-US" altLang="zh-CN" dirty="0"/>
              <a:t>Actually, we are a few confuesd by this result. And we will use this method for more tests, such as adjusting the number of folds and image size. </a:t>
            </a:r>
          </a:p>
        </p:txBody>
      </p:sp>
    </p:spTree>
    <p:extLst>
      <p:ext uri="{BB962C8B-B14F-4D97-AF65-F5344CB8AC3E}">
        <p14:creationId xmlns:p14="http://schemas.microsoft.com/office/powerpoint/2010/main" val="72717477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jRhYmJmMWNlNzUzMDVkMzYxODJlNDllNDVjYjYyNTQifQ=="/>
  <p:tag name="KSO_WPP_MARK_KEY" val="9ca981ec-57b2-42d4-b79a-d9da0023b464"/>
</p:tagLst>
</file>

<file path=ppt/tags/tag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8010,&quot;width&quot;:1338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526</TotalTime>
  <Words>649</Words>
  <Application>Microsoft Office PowerPoint</Application>
  <PresentationFormat>宽屏</PresentationFormat>
  <Paragraphs>96</Paragraphs>
  <Slides>13</Slides>
  <Notes>1</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13</vt:i4>
      </vt:variant>
    </vt:vector>
  </HeadingPairs>
  <TitlesOfParts>
    <vt:vector size="17" baseType="lpstr">
      <vt:lpstr>Arial</vt:lpstr>
      <vt:lpstr>Calibri</vt:lpstr>
      <vt:lpstr>Corbel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Lenovo</dc:creator>
  <cp:lastModifiedBy>蒋 博韬</cp:lastModifiedBy>
  <cp:revision>96</cp:revision>
  <dcterms:created xsi:type="dcterms:W3CDTF">2022-06-23T02:32:00Z</dcterms:created>
  <dcterms:modified xsi:type="dcterms:W3CDTF">2022-08-19T05:56:01Z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355B3C42934445E4AA8D027AAD1E2853</vt:lpwstr>
  </property>
  <property fmtid="{D5CDD505-2E9C-101B-9397-08002B2CF9AE}" pid="3" name="KSOProductBuildVer">
    <vt:lpwstr>2052-11.1.0.12302</vt:lpwstr>
  </property>
</Properties>
</file>

<file path=docProps/thumbnail.jpeg>
</file>